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3"/>
  </p:notesMasterIdLst>
  <p:sldIdLst>
    <p:sldId id="256" r:id="rId2"/>
    <p:sldId id="349" r:id="rId3"/>
    <p:sldId id="350" r:id="rId4"/>
    <p:sldId id="361" r:id="rId5"/>
    <p:sldId id="285" r:id="rId6"/>
    <p:sldId id="292" r:id="rId7"/>
    <p:sldId id="294" r:id="rId8"/>
    <p:sldId id="295" r:id="rId9"/>
    <p:sldId id="298" r:id="rId10"/>
    <p:sldId id="296" r:id="rId11"/>
    <p:sldId id="300" r:id="rId12"/>
    <p:sldId id="299" r:id="rId13"/>
    <p:sldId id="301" r:id="rId14"/>
    <p:sldId id="302" r:id="rId15"/>
    <p:sldId id="303" r:id="rId16"/>
    <p:sldId id="364" r:id="rId17"/>
    <p:sldId id="352" r:id="rId18"/>
    <p:sldId id="357" r:id="rId19"/>
    <p:sldId id="304" r:id="rId20"/>
    <p:sldId id="365" r:id="rId21"/>
    <p:sldId id="305" r:id="rId22"/>
    <p:sldId id="306" r:id="rId23"/>
    <p:sldId id="307" r:id="rId24"/>
    <p:sldId id="293" r:id="rId25"/>
    <p:sldId id="308" r:id="rId26"/>
    <p:sldId id="309" r:id="rId27"/>
    <p:sldId id="310" r:id="rId28"/>
    <p:sldId id="348" r:id="rId29"/>
    <p:sldId id="312" r:id="rId30"/>
    <p:sldId id="320" r:id="rId31"/>
    <p:sldId id="321" r:id="rId32"/>
    <p:sldId id="323" r:id="rId33"/>
    <p:sldId id="325" r:id="rId34"/>
    <p:sldId id="328" r:id="rId35"/>
    <p:sldId id="329" r:id="rId36"/>
    <p:sldId id="330" r:id="rId37"/>
    <p:sldId id="331" r:id="rId38"/>
    <p:sldId id="332" r:id="rId39"/>
    <p:sldId id="333" r:id="rId40"/>
    <p:sldId id="334" r:id="rId41"/>
    <p:sldId id="335" r:id="rId42"/>
    <p:sldId id="337" r:id="rId43"/>
    <p:sldId id="338" r:id="rId44"/>
    <p:sldId id="339" r:id="rId45"/>
    <p:sldId id="340" r:id="rId46"/>
    <p:sldId id="360" r:id="rId47"/>
    <p:sldId id="345" r:id="rId48"/>
    <p:sldId id="346" r:id="rId49"/>
    <p:sldId id="359" r:id="rId50"/>
    <p:sldId id="363" r:id="rId51"/>
    <p:sldId id="362"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63" d="100"/>
          <a:sy n="163" d="100"/>
        </p:scale>
        <p:origin x="-104" y="-4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681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notesMaster" Target="notesMasters/notesMaster1.xml"/><Relationship Id="rId54" Type="http://schemas.openxmlformats.org/officeDocument/2006/relationships/printerSettings" Target="printerSettings/printerSettings1.bin"/><Relationship Id="rId55" Type="http://schemas.openxmlformats.org/officeDocument/2006/relationships/presProps" Target="presProps.xml"/><Relationship Id="rId56" Type="http://schemas.openxmlformats.org/officeDocument/2006/relationships/viewProps" Target="viewProps.xml"/><Relationship Id="rId57" Type="http://schemas.openxmlformats.org/officeDocument/2006/relationships/theme" Target="theme/theme1.xml"/><Relationship Id="rId58"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F1EA0F-2768-47EC-AAB7-835FBC94967C}" type="datetimeFigureOut">
              <a:rPr lang="en-US" smtClean="0"/>
              <a:pPr/>
              <a:t>19/12/13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26C0B9-C72E-49EC-8FD4-384926B4701C}" type="slidenum">
              <a:rPr lang="en-US" smtClean="0"/>
              <a:pPr/>
              <a:t>‹#›</a:t>
            </a:fld>
            <a:endParaRPr lang="en-US"/>
          </a:p>
        </p:txBody>
      </p:sp>
    </p:spTree>
    <p:extLst>
      <p:ext uri="{BB962C8B-B14F-4D97-AF65-F5344CB8AC3E}">
        <p14:creationId xmlns:p14="http://schemas.microsoft.com/office/powerpoint/2010/main" val="7470056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a:ln w="9525"/>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xfrm>
            <a:off x="1146175" y="687388"/>
            <a:ext cx="4567238" cy="3425825"/>
          </a:xfrm>
          <a:ln/>
        </p:spPr>
      </p:sp>
      <p:sp>
        <p:nvSpPr>
          <p:cNvPr id="100355" name="Rectangle 3"/>
          <p:cNvSpPr>
            <a:spLocks noGrp="1" noChangeArrowheads="1"/>
          </p:cNvSpPr>
          <p:nvPr>
            <p:ph type="body" idx="1"/>
          </p:nvPr>
        </p:nvSpPr>
        <p:spPr>
          <a:noFill/>
          <a:ln w="9525"/>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35922C3E-E3E6-4484-8FCB-522ABB6FC1C1}" type="datetime1">
              <a:rPr lang="en-US" smtClean="0"/>
              <a:pPr/>
              <a:t>19/12/13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47C686CB-D5E3-492C-AC64-454DBD62FFE3}"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102A297-993C-4F4E-8FE3-EF71225D4FD9}" type="datetime1">
              <a:rPr lang="en-US" smtClean="0"/>
              <a:pPr/>
              <a:t>19/12/13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C686CB-D5E3-492C-AC64-454DBD62FFE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A59E7C9-89D2-4535-BFEB-A6E58F7579FA}" type="datetime1">
              <a:rPr lang="en-US" smtClean="0"/>
              <a:pPr/>
              <a:t>19/12/13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C686CB-D5E3-492C-AC64-454DBD62FFE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A60F47F-F667-4982-9268-6C721315BB9B}" type="datetime1">
              <a:rPr lang="en-US" smtClean="0"/>
              <a:pPr/>
              <a:t>19/12/13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C686CB-D5E3-492C-AC64-454DBD62FFE3}"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E5927C7-7824-488F-8E10-79FA545E62AE}" type="datetime1">
              <a:rPr lang="en-US" smtClean="0"/>
              <a:pPr/>
              <a:t>19/12/13</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47C686CB-D5E3-492C-AC64-454DBD62FFE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A8DD603-0DF9-46A1-A7C6-10061195A8C8}" type="datetime1">
              <a:rPr lang="en-US" smtClean="0"/>
              <a:pPr/>
              <a:t>19/12/13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C686CB-D5E3-492C-AC64-454DBD62FFE3}"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6387219-EC68-4679-A8F4-97079C39B817}" type="datetime1">
              <a:rPr lang="en-US" smtClean="0"/>
              <a:pPr/>
              <a:t>19/12/13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C686CB-D5E3-492C-AC64-454DBD62FFE3}"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22315E8-D6BE-4B25-96BB-77C7C94E0BF8}" type="datetime1">
              <a:rPr lang="en-US" smtClean="0"/>
              <a:pPr/>
              <a:t>19/12/13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C686CB-D5E3-492C-AC64-454DBD62FFE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05513E-5C19-48F8-8D75-3418A17FC9A8}" type="datetime1">
              <a:rPr lang="en-US" smtClean="0"/>
              <a:pPr/>
              <a:t>19/12/13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C686CB-D5E3-492C-AC64-454DBD62FFE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23B124D-1F53-4D8F-B8DE-0B4B1B8B612D}" type="datetime1">
              <a:rPr lang="en-US" smtClean="0"/>
              <a:pPr/>
              <a:t>19/12/13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C686CB-D5E3-492C-AC64-454DBD62FFE3}"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5DA2653-98DD-403E-A43D-7342600E41D9}" type="datetime1">
              <a:rPr lang="en-US" smtClean="0"/>
              <a:pPr/>
              <a:t>19/12/13</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47C686CB-D5E3-492C-AC64-454DBD62FFE3}"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8C6BE4D-1C68-482E-9971-5F94AE4C5F7A}" type="datetime1">
              <a:rPr lang="en-US" smtClean="0"/>
              <a:pPr/>
              <a:t>19/12/13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7C686CB-D5E3-492C-AC64-454DBD62FFE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00"/>
            <a:ext cx="9144000" cy="1470025"/>
          </a:xfrm>
        </p:spPr>
        <p:txBody>
          <a:bodyPr>
            <a:noAutofit/>
          </a:bodyPr>
          <a:lstStyle/>
          <a:p>
            <a:r>
              <a:rPr lang="en-US" sz="3200" b="1" dirty="0" smtClean="0"/>
              <a:t>EXTENT OF RESECTION IN TREATMENT OF GLIOMAS</a:t>
            </a:r>
            <a:br>
              <a:rPr lang="en-US" sz="3200" b="1" dirty="0" smtClean="0"/>
            </a:br>
            <a:r>
              <a:rPr lang="en-US" sz="2800" b="1" i="1" dirty="0" smtClean="0"/>
              <a:t>WHAT IS THE EVIDENCE ??</a:t>
            </a:r>
            <a:endParaRPr lang="en-US" sz="3200" b="1" i="1" dirty="0"/>
          </a:p>
        </p:txBody>
      </p:sp>
      <p:pic>
        <p:nvPicPr>
          <p:cNvPr id="6" name="Picture 5" descr="AIIMS_Logo"/>
          <p:cNvPicPr>
            <a:picLocks noChangeAspect="1" noChangeArrowheads="1"/>
          </p:cNvPicPr>
          <p:nvPr/>
        </p:nvPicPr>
        <p:blipFill>
          <a:blip r:embed="rId2"/>
          <a:srcRect/>
          <a:stretch>
            <a:fillRect/>
          </a:stretch>
        </p:blipFill>
        <p:spPr bwMode="auto">
          <a:xfrm>
            <a:off x="3923217" y="152400"/>
            <a:ext cx="1182183" cy="1143000"/>
          </a:xfrm>
          <a:prstGeom prst="rect">
            <a:avLst/>
          </a:prstGeom>
          <a:noFill/>
          <a:ln>
            <a:solidFill>
              <a:prstClr val="black"/>
            </a:solidFill>
          </a:ln>
        </p:spPr>
      </p:pic>
      <p:sp>
        <p:nvSpPr>
          <p:cNvPr id="4" name="Subtitle 3"/>
          <p:cNvSpPr>
            <a:spLocks noGrp="1"/>
          </p:cNvSpPr>
          <p:nvPr>
            <p:ph type="subTitle" idx="1"/>
          </p:nvPr>
        </p:nvSpPr>
        <p:spPr/>
        <p:txBody>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1905000"/>
            <a:ext cx="8610600" cy="4114800"/>
          </a:xfrm>
        </p:spPr>
        <p:txBody>
          <a:bodyPr>
            <a:normAutofit/>
          </a:bodyPr>
          <a:lstStyle/>
          <a:p>
            <a:pPr lvl="1"/>
            <a:r>
              <a:rPr lang="en-US" dirty="0" smtClean="0"/>
              <a:t>retrospective case-controlled study</a:t>
            </a:r>
          </a:p>
          <a:p>
            <a:pPr lvl="1"/>
            <a:r>
              <a:rPr lang="en-US" b="1" dirty="0" smtClean="0"/>
              <a:t>58%</a:t>
            </a:r>
            <a:r>
              <a:rPr lang="en-US" dirty="0" smtClean="0"/>
              <a:t> of cases being observed only …. </a:t>
            </a:r>
            <a:r>
              <a:rPr lang="en-US" b="1" dirty="0" smtClean="0"/>
              <a:t>eventually required surgery </a:t>
            </a:r>
            <a:r>
              <a:rPr lang="en-US" dirty="0" smtClean="0"/>
              <a:t>at a median interval of 29 months.</a:t>
            </a:r>
          </a:p>
          <a:p>
            <a:pPr lvl="1"/>
            <a:r>
              <a:rPr lang="en-US" sz="2800" dirty="0" smtClean="0">
                <a:solidFill>
                  <a:srgbClr val="FF0000"/>
                </a:solidFill>
              </a:rPr>
              <a:t>50% of the tumors then showed </a:t>
            </a:r>
            <a:r>
              <a:rPr lang="en-US" sz="2800" dirty="0" err="1" smtClean="0">
                <a:solidFill>
                  <a:srgbClr val="FF0000"/>
                </a:solidFill>
              </a:rPr>
              <a:t>anaplastic</a:t>
            </a:r>
            <a:r>
              <a:rPr lang="en-US" sz="2800" dirty="0" smtClean="0">
                <a:solidFill>
                  <a:srgbClr val="FF0000"/>
                </a:solidFill>
              </a:rPr>
              <a:t> features</a:t>
            </a:r>
            <a:r>
              <a:rPr lang="en-US" sz="2800" b="1" dirty="0" smtClean="0"/>
              <a:t>. </a:t>
            </a:r>
          </a:p>
          <a:p>
            <a:pPr lvl="1"/>
            <a:r>
              <a:rPr lang="en-US" sz="2800" dirty="0" smtClean="0"/>
              <a:t>“Although they had a higher incidence of malignant transformation at the time of operation and shorter time to tumor progression relative to patients who were operated on initially….., the study concluded that </a:t>
            </a:r>
            <a:r>
              <a:rPr lang="en-US" sz="2800" u="sng" dirty="0" smtClean="0">
                <a:solidFill>
                  <a:srgbClr val="C00000"/>
                </a:solidFill>
              </a:rPr>
              <a:t>no difference was observed in overall survival or QOL</a:t>
            </a:r>
            <a:r>
              <a:rPr lang="en-US" dirty="0" smtClean="0">
                <a:solidFill>
                  <a:srgbClr val="C00000"/>
                </a:solidFill>
              </a:rPr>
              <a:t>.” </a:t>
            </a:r>
          </a:p>
          <a:p>
            <a:endParaRPr lang="en-US" dirty="0"/>
          </a:p>
        </p:txBody>
      </p:sp>
      <p:sp>
        <p:nvSpPr>
          <p:cNvPr id="4" name="Title 1"/>
          <p:cNvSpPr>
            <a:spLocks noGrp="1"/>
          </p:cNvSpPr>
          <p:nvPr>
            <p:ph type="title"/>
          </p:nvPr>
        </p:nvSpPr>
        <p:spPr>
          <a:xfrm>
            <a:off x="457200" y="762000"/>
            <a:ext cx="8229600" cy="868362"/>
          </a:xfrm>
        </p:spPr>
        <p:txBody>
          <a:bodyPr>
            <a:noAutofit/>
          </a:bodyPr>
          <a:lstStyle/>
          <a:p>
            <a:pPr algn="ctr"/>
            <a:r>
              <a:rPr lang="en-US" sz="2800" i="1" dirty="0" err="1" smtClean="0">
                <a:solidFill>
                  <a:srgbClr val="002060"/>
                </a:solidFill>
              </a:rPr>
              <a:t>Recht</a:t>
            </a:r>
            <a:r>
              <a:rPr lang="en-US" sz="2800" i="1" dirty="0" smtClean="0">
                <a:solidFill>
                  <a:srgbClr val="002060"/>
                </a:solidFill>
              </a:rPr>
              <a:t> LD et al.  Suspected low-grade glioma: </a:t>
            </a:r>
            <a:br>
              <a:rPr lang="en-US" sz="2800" i="1" dirty="0" smtClean="0">
                <a:solidFill>
                  <a:srgbClr val="002060"/>
                </a:solidFill>
              </a:rPr>
            </a:br>
            <a:r>
              <a:rPr lang="en-US" sz="2800" i="1" dirty="0" smtClean="0">
                <a:solidFill>
                  <a:srgbClr val="C00000"/>
                </a:solidFill>
              </a:rPr>
              <a:t>is deferring treatment safe?. </a:t>
            </a:r>
            <a:r>
              <a:rPr lang="en-US" sz="2400" i="1" dirty="0" smtClean="0">
                <a:solidFill>
                  <a:srgbClr val="002060"/>
                </a:solidFill>
              </a:rPr>
              <a:t/>
            </a:r>
            <a:br>
              <a:rPr lang="en-US" sz="2400" i="1" dirty="0" smtClean="0">
                <a:solidFill>
                  <a:srgbClr val="002060"/>
                </a:solidFill>
              </a:rPr>
            </a:br>
            <a:r>
              <a:rPr lang="en-US" sz="2000" dirty="0" smtClean="0">
                <a:solidFill>
                  <a:srgbClr val="002060"/>
                </a:solidFill>
              </a:rPr>
              <a:t>Ann </a:t>
            </a:r>
            <a:r>
              <a:rPr lang="en-US" sz="2000" dirty="0" err="1" smtClean="0">
                <a:solidFill>
                  <a:srgbClr val="002060"/>
                </a:solidFill>
              </a:rPr>
              <a:t>Neurol</a:t>
            </a:r>
            <a:r>
              <a:rPr lang="en-US" sz="2000" dirty="0" smtClean="0">
                <a:solidFill>
                  <a:srgbClr val="002060"/>
                </a:solidFill>
              </a:rPr>
              <a:t>  1992; 31:431-436.</a:t>
            </a:r>
            <a:endParaRPr lang="en-US" sz="2400" dirty="0" smtClean="0">
              <a:solidFill>
                <a:srgbClr val="00206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143000"/>
          </a:xfrm>
        </p:spPr>
        <p:txBody>
          <a:bodyPr>
            <a:normAutofit fontScale="90000"/>
          </a:bodyPr>
          <a:lstStyle/>
          <a:p>
            <a:pPr algn="ctr"/>
            <a:r>
              <a:rPr lang="en-US" sz="2700" i="1" dirty="0" smtClean="0">
                <a:solidFill>
                  <a:srgbClr val="002060"/>
                </a:solidFill>
              </a:rPr>
              <a:t>van </a:t>
            </a:r>
            <a:r>
              <a:rPr lang="en-US" sz="2700" i="1" dirty="0" err="1" smtClean="0">
                <a:solidFill>
                  <a:srgbClr val="002060"/>
                </a:solidFill>
              </a:rPr>
              <a:t>Veelen</a:t>
            </a:r>
            <a:r>
              <a:rPr lang="en-US" sz="2700" i="1" dirty="0" smtClean="0">
                <a:solidFill>
                  <a:srgbClr val="002060"/>
                </a:solidFill>
              </a:rPr>
              <a:t> ML et al: </a:t>
            </a:r>
            <a:r>
              <a:rPr lang="en-US" sz="2700" i="1" dirty="0" err="1" smtClean="0">
                <a:solidFill>
                  <a:srgbClr val="002060"/>
                </a:solidFill>
              </a:rPr>
              <a:t>Supratentorial</a:t>
            </a:r>
            <a:r>
              <a:rPr lang="en-US" sz="2700" i="1" dirty="0" smtClean="0">
                <a:solidFill>
                  <a:srgbClr val="002060"/>
                </a:solidFill>
              </a:rPr>
              <a:t> low grade </a:t>
            </a:r>
            <a:r>
              <a:rPr lang="en-US" sz="2700" i="1" dirty="0" err="1" smtClean="0">
                <a:solidFill>
                  <a:srgbClr val="002060"/>
                </a:solidFill>
              </a:rPr>
              <a:t>astrocytoma</a:t>
            </a:r>
            <a:r>
              <a:rPr lang="en-US" sz="2700" i="1" dirty="0" smtClean="0">
                <a:solidFill>
                  <a:srgbClr val="002060"/>
                </a:solidFill>
              </a:rPr>
              <a:t>: prognostic factors, dedifferentiation, and the issue of </a:t>
            </a:r>
            <a:br>
              <a:rPr lang="en-US" sz="2700" i="1" dirty="0" smtClean="0">
                <a:solidFill>
                  <a:srgbClr val="002060"/>
                </a:solidFill>
              </a:rPr>
            </a:br>
            <a:r>
              <a:rPr lang="en-US" sz="2700" i="1" dirty="0" smtClean="0">
                <a:solidFill>
                  <a:srgbClr val="C00000"/>
                </a:solidFill>
              </a:rPr>
              <a:t>early versus late surgery. </a:t>
            </a:r>
            <a:r>
              <a:rPr lang="en-US" sz="2700" dirty="0" smtClean="0"/>
              <a:t/>
            </a:r>
            <a:br>
              <a:rPr lang="en-US" sz="2700" dirty="0" smtClean="0"/>
            </a:br>
            <a:r>
              <a:rPr lang="en-US" sz="2200" dirty="0" smtClean="0"/>
              <a:t>J </a:t>
            </a:r>
            <a:r>
              <a:rPr lang="en-US" sz="2200" dirty="0" err="1" smtClean="0"/>
              <a:t>Neurol</a:t>
            </a:r>
            <a:r>
              <a:rPr lang="en-US" sz="2200" dirty="0" smtClean="0"/>
              <a:t> </a:t>
            </a:r>
            <a:r>
              <a:rPr lang="en-US" sz="2200" dirty="0" err="1" smtClean="0"/>
              <a:t>Neurosurg</a:t>
            </a:r>
            <a:r>
              <a:rPr lang="en-US" sz="2200" dirty="0" smtClean="0"/>
              <a:t> Psychiatry  1998; 64:581-587.</a:t>
            </a:r>
            <a:endParaRPr lang="en-US" dirty="0"/>
          </a:p>
        </p:txBody>
      </p:sp>
      <p:sp>
        <p:nvSpPr>
          <p:cNvPr id="3" name="Content Placeholder 2"/>
          <p:cNvSpPr>
            <a:spLocks noGrp="1"/>
          </p:cNvSpPr>
          <p:nvPr>
            <p:ph sz="quarter" idx="1"/>
          </p:nvPr>
        </p:nvSpPr>
        <p:spPr>
          <a:xfrm>
            <a:off x="381000" y="2209800"/>
            <a:ext cx="8534400" cy="4343400"/>
          </a:xfrm>
        </p:spPr>
        <p:txBody>
          <a:bodyPr>
            <a:normAutofit fontScale="92500" lnSpcReduction="10000"/>
          </a:bodyPr>
          <a:lstStyle/>
          <a:p>
            <a:r>
              <a:rPr lang="en-US" dirty="0" smtClean="0"/>
              <a:t>30 patients </a:t>
            </a:r>
          </a:p>
          <a:p>
            <a:r>
              <a:rPr lang="en-US" dirty="0" smtClean="0"/>
              <a:t>presenting only with seizure</a:t>
            </a:r>
          </a:p>
          <a:p>
            <a:r>
              <a:rPr lang="en-US" dirty="0" smtClean="0">
                <a:solidFill>
                  <a:srgbClr val="C00000"/>
                </a:solidFill>
              </a:rPr>
              <a:t>early v/s late surgical resection did not affect overall survival.</a:t>
            </a:r>
          </a:p>
          <a:p>
            <a:r>
              <a:rPr lang="en-US" dirty="0" smtClean="0"/>
              <a:t>“If observation is chosen, disease progression may be detected based on the onset of new neurological deficits, a change in seizure pattern or frequency, or simply an increase in lesion size or new contrast enhancement seen on MRI.”</a:t>
            </a:r>
          </a:p>
          <a:p>
            <a:endParaRPr lang="en-US" dirty="0" smtClean="0"/>
          </a:p>
          <a:p>
            <a:endParaRPr lang="en-US" dirty="0" smtClean="0"/>
          </a:p>
          <a:p>
            <a:endParaRPr lang="en-US" dirty="0" smtClean="0"/>
          </a:p>
          <a:p>
            <a:r>
              <a:rPr lang="en-US" b="1" dirty="0" smtClean="0">
                <a:solidFill>
                  <a:srgbClr val="C00000"/>
                </a:solidFill>
              </a:rPr>
              <a:t>However both studies were statistically weak as n &lt; 50.</a:t>
            </a:r>
            <a:endParaRPr lang="en-US" b="1" dirty="0">
              <a:solidFill>
                <a:srgbClr val="C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1447800"/>
            <a:ext cx="8305800" cy="4572000"/>
          </a:xfrm>
        </p:spPr>
        <p:txBody>
          <a:bodyPr>
            <a:normAutofit fontScale="92500"/>
          </a:bodyPr>
          <a:lstStyle/>
          <a:p>
            <a:r>
              <a:rPr lang="en-US" sz="2800" dirty="0" smtClean="0"/>
              <a:t>Tumor growth rates can be unpredictable and are often nonlinear, leading to </a:t>
            </a:r>
          </a:p>
          <a:p>
            <a:pPr lvl="1"/>
            <a:r>
              <a:rPr lang="en-US" dirty="0" smtClean="0"/>
              <a:t>sudden changes in tumor size- can drastically change the surgical landscape</a:t>
            </a:r>
          </a:p>
          <a:p>
            <a:pPr lvl="1"/>
            <a:r>
              <a:rPr lang="en-US" dirty="0" smtClean="0"/>
              <a:t>turning an initially </a:t>
            </a:r>
            <a:r>
              <a:rPr lang="en-US" dirty="0" err="1" smtClean="0"/>
              <a:t>resectable</a:t>
            </a:r>
            <a:r>
              <a:rPr lang="en-US" dirty="0" smtClean="0"/>
              <a:t> or radio responsive lesion into one that is difficult to remove safely or is more resistant to adjuvant therapies.</a:t>
            </a:r>
          </a:p>
          <a:p>
            <a:r>
              <a:rPr lang="en-US" dirty="0" smtClean="0"/>
              <a:t>Psychological stress associated with not knowing with certainty </a:t>
            </a:r>
            <a:r>
              <a:rPr lang="en-US" i="1" dirty="0" smtClean="0"/>
              <a:t>: </a:t>
            </a:r>
            <a:r>
              <a:rPr lang="en-US" i="1" u="sng" dirty="0" smtClean="0"/>
              <a:t>increased distress and reduced quality of life for both the patient and the caregiver.</a:t>
            </a:r>
          </a:p>
          <a:p>
            <a:endParaRPr lang="en-US" i="1" u="sng" dirty="0" smtClean="0"/>
          </a:p>
          <a:p>
            <a:r>
              <a:rPr lang="en-US" i="1" dirty="0" smtClean="0">
                <a:solidFill>
                  <a:srgbClr val="C00000"/>
                </a:solidFill>
              </a:rPr>
              <a:t>Little evidence exists to support this treatment strategy, although it has not been refuted, either.</a:t>
            </a:r>
            <a:endParaRPr lang="en-US" i="1" u="sng" dirty="0" smtClean="0">
              <a:solidFill>
                <a:srgbClr val="C00000"/>
              </a:solidFill>
            </a:endParaRPr>
          </a:p>
          <a:p>
            <a:endParaRPr lang="en-US" dirty="0"/>
          </a:p>
        </p:txBody>
      </p:sp>
      <p:sp>
        <p:nvSpPr>
          <p:cNvPr id="4" name="Title 1"/>
          <p:cNvSpPr>
            <a:spLocks noGrp="1"/>
          </p:cNvSpPr>
          <p:nvPr>
            <p:ph type="title"/>
          </p:nvPr>
        </p:nvSpPr>
        <p:spPr>
          <a:xfrm>
            <a:off x="914400" y="274638"/>
            <a:ext cx="7772400" cy="944562"/>
          </a:xfrm>
        </p:spPr>
        <p:txBody>
          <a:bodyPr>
            <a:normAutofit/>
          </a:bodyPr>
          <a:lstStyle/>
          <a:p>
            <a:pPr algn="ctr"/>
            <a:r>
              <a:rPr lang="en-US" dirty="0" smtClean="0"/>
              <a:t>LGG : OBSERVATION</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pPr algn="ctr"/>
            <a:r>
              <a:rPr lang="en-US" dirty="0" smtClean="0"/>
              <a:t>SURGICAL INTERVENTION</a:t>
            </a:r>
            <a:endParaRPr lang="en-US" dirty="0"/>
          </a:p>
        </p:txBody>
      </p:sp>
      <p:sp>
        <p:nvSpPr>
          <p:cNvPr id="3" name="Content Placeholder 2"/>
          <p:cNvSpPr>
            <a:spLocks noGrp="1"/>
          </p:cNvSpPr>
          <p:nvPr>
            <p:ph sz="quarter" idx="1"/>
          </p:nvPr>
        </p:nvSpPr>
        <p:spPr>
          <a:xfrm>
            <a:off x="685800" y="1295400"/>
            <a:ext cx="8001000" cy="5181600"/>
          </a:xfrm>
        </p:spPr>
        <p:txBody>
          <a:bodyPr>
            <a:normAutofit fontScale="92500" lnSpcReduction="20000"/>
          </a:bodyPr>
          <a:lstStyle/>
          <a:p>
            <a:r>
              <a:rPr lang="en-US" dirty="0" smtClean="0"/>
              <a:t>Choice of procedure depends on</a:t>
            </a:r>
          </a:p>
          <a:p>
            <a:pPr lvl="1"/>
            <a:r>
              <a:rPr lang="en-US" dirty="0" smtClean="0"/>
              <a:t>patient's clinical status</a:t>
            </a:r>
          </a:p>
          <a:p>
            <a:pPr lvl="1"/>
            <a:r>
              <a:rPr lang="en-US" dirty="0" smtClean="0"/>
              <a:t>anatomic location</a:t>
            </a:r>
          </a:p>
          <a:p>
            <a:pPr lvl="1"/>
            <a:r>
              <a:rPr lang="en-US" dirty="0" smtClean="0"/>
              <a:t>surgeon's preference</a:t>
            </a:r>
          </a:p>
          <a:p>
            <a:r>
              <a:rPr lang="en-US" dirty="0" smtClean="0"/>
              <a:t>Goals of surgical intervention </a:t>
            </a:r>
          </a:p>
          <a:p>
            <a:pPr lvl="1"/>
            <a:r>
              <a:rPr lang="en-US" dirty="0" smtClean="0"/>
              <a:t>establishing a diagnosis</a:t>
            </a:r>
          </a:p>
          <a:p>
            <a:pPr lvl="1"/>
            <a:r>
              <a:rPr lang="en-US" dirty="0" smtClean="0"/>
              <a:t>treating neurological symptoms</a:t>
            </a:r>
          </a:p>
          <a:p>
            <a:pPr lvl="1"/>
            <a:r>
              <a:rPr lang="en-US" dirty="0" smtClean="0"/>
              <a:t>decompressing mass effect</a:t>
            </a:r>
          </a:p>
          <a:p>
            <a:pPr lvl="1"/>
            <a:r>
              <a:rPr lang="en-US" dirty="0" smtClean="0"/>
              <a:t>tumor </a:t>
            </a:r>
            <a:r>
              <a:rPr lang="en-US" dirty="0" err="1" smtClean="0"/>
              <a:t>cytoreduction</a:t>
            </a:r>
            <a:r>
              <a:rPr lang="en-US" dirty="0" smtClean="0"/>
              <a:t>. </a:t>
            </a:r>
          </a:p>
          <a:p>
            <a:pPr lvl="1"/>
            <a:endParaRPr lang="en-US" dirty="0" smtClean="0"/>
          </a:p>
          <a:p>
            <a:pPr algn="just"/>
            <a:r>
              <a:rPr lang="en-US" dirty="0" smtClean="0">
                <a:solidFill>
                  <a:srgbClr val="C00000"/>
                </a:solidFill>
              </a:rPr>
              <a:t>“Currently, the only agreed-on surgical standard for adults with suspected or known </a:t>
            </a:r>
            <a:r>
              <a:rPr lang="en-US" dirty="0" err="1" smtClean="0">
                <a:solidFill>
                  <a:srgbClr val="C00000"/>
                </a:solidFill>
              </a:rPr>
              <a:t>supratentorial</a:t>
            </a:r>
            <a:r>
              <a:rPr lang="en-US" dirty="0" smtClean="0">
                <a:solidFill>
                  <a:srgbClr val="C00000"/>
                </a:solidFill>
              </a:rPr>
              <a:t> non–optic-pathway LGGs is to </a:t>
            </a:r>
            <a:r>
              <a:rPr lang="en-US" b="1" dirty="0" smtClean="0">
                <a:solidFill>
                  <a:srgbClr val="C00000"/>
                </a:solidFill>
              </a:rPr>
              <a:t>obtain a tissue diagnosis before active treatment commences</a:t>
            </a:r>
            <a:r>
              <a:rPr lang="en-US" dirty="0" smtClean="0">
                <a:solidFill>
                  <a:srgbClr val="C00000"/>
                </a:solidFill>
              </a:rPr>
              <a:t>.”</a:t>
            </a:r>
          </a:p>
          <a:p>
            <a:pPr lvl="1"/>
            <a:r>
              <a:rPr lang="en-US" i="1" dirty="0" smtClean="0"/>
              <a:t> Practice parameters in adults with suspected or known </a:t>
            </a:r>
            <a:r>
              <a:rPr lang="en-US" i="1" dirty="0" err="1" smtClean="0"/>
              <a:t>supratentorial</a:t>
            </a:r>
            <a:r>
              <a:rPr lang="en-US" i="1" dirty="0" smtClean="0"/>
              <a:t> </a:t>
            </a:r>
            <a:r>
              <a:rPr lang="en-US" i="1" dirty="0" err="1" smtClean="0"/>
              <a:t>nonoptic</a:t>
            </a:r>
            <a:r>
              <a:rPr lang="en-US" i="1" dirty="0" smtClean="0"/>
              <a:t> pathway low-grade glioma. </a:t>
            </a:r>
            <a:r>
              <a:rPr lang="en-US" i="1" dirty="0" err="1" smtClean="0"/>
              <a:t>Neurosurg</a:t>
            </a:r>
            <a:r>
              <a:rPr lang="en-US" i="1" dirty="0" smtClean="0"/>
              <a:t> Focus  1998; 4:e10.</a:t>
            </a:r>
          </a:p>
          <a:p>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9762"/>
          </a:xfrm>
        </p:spPr>
        <p:txBody>
          <a:bodyPr>
            <a:normAutofit fontScale="90000"/>
          </a:bodyPr>
          <a:lstStyle/>
          <a:p>
            <a:pPr algn="ctr"/>
            <a:r>
              <a:rPr lang="en-US" dirty="0" smtClean="0"/>
              <a:t>LGG : Biopsy</a:t>
            </a:r>
            <a:endParaRPr lang="en-US" dirty="0"/>
          </a:p>
        </p:txBody>
      </p:sp>
      <p:sp>
        <p:nvSpPr>
          <p:cNvPr id="3" name="Content Placeholder 2"/>
          <p:cNvSpPr>
            <a:spLocks noGrp="1"/>
          </p:cNvSpPr>
          <p:nvPr>
            <p:ph sz="quarter" idx="1"/>
          </p:nvPr>
        </p:nvSpPr>
        <p:spPr>
          <a:xfrm>
            <a:off x="533400" y="990600"/>
            <a:ext cx="8001000" cy="4419600"/>
          </a:xfrm>
        </p:spPr>
        <p:txBody>
          <a:bodyPr>
            <a:normAutofit fontScale="92500" lnSpcReduction="20000"/>
          </a:bodyPr>
          <a:lstStyle/>
          <a:p>
            <a:r>
              <a:rPr lang="en-US" dirty="0" smtClean="0"/>
              <a:t>Stereotactic or image-guided. </a:t>
            </a:r>
          </a:p>
          <a:p>
            <a:r>
              <a:rPr lang="en-US" dirty="0" smtClean="0"/>
              <a:t>Minimally invasive : Tissue for histological diagnosis.</a:t>
            </a:r>
          </a:p>
          <a:p>
            <a:r>
              <a:rPr lang="en-US" dirty="0" smtClean="0"/>
              <a:t>Advantage</a:t>
            </a:r>
          </a:p>
          <a:p>
            <a:pPr lvl="1"/>
            <a:r>
              <a:rPr lang="en-US" dirty="0" smtClean="0"/>
              <a:t>Suitable if open surgical resection is declined, deferred, or carries unacceptably high risks. </a:t>
            </a:r>
          </a:p>
          <a:p>
            <a:pPr lvl="1"/>
            <a:r>
              <a:rPr lang="en-US" dirty="0" smtClean="0"/>
              <a:t>Identification of patients harboring more aggressive lesions, for which a course of observation alone may be inappropriate.</a:t>
            </a:r>
            <a:r>
              <a:rPr lang="en-US" baseline="30000" dirty="0" smtClean="0"/>
              <a:t>*1</a:t>
            </a:r>
          </a:p>
          <a:p>
            <a:pPr lvl="1"/>
            <a:r>
              <a:rPr lang="en-US" dirty="0" smtClean="0"/>
              <a:t>Tissue can be analyzed for </a:t>
            </a:r>
            <a:r>
              <a:rPr lang="en-US" dirty="0" err="1" smtClean="0"/>
              <a:t>oligodendroglial</a:t>
            </a:r>
            <a:r>
              <a:rPr lang="en-US" dirty="0" smtClean="0"/>
              <a:t> characteristics, such as chromosome 1p loss.</a:t>
            </a:r>
          </a:p>
          <a:p>
            <a:r>
              <a:rPr lang="en-US" dirty="0" smtClean="0"/>
              <a:t>Surgical risks </a:t>
            </a:r>
          </a:p>
          <a:p>
            <a:pPr lvl="1"/>
            <a:r>
              <a:rPr lang="en-US" dirty="0" smtClean="0"/>
              <a:t>Low- morbidity and mortality rates &lt;1%. </a:t>
            </a:r>
            <a:r>
              <a:rPr lang="en-US" baseline="30000" dirty="0" smtClean="0"/>
              <a:t>*2 </a:t>
            </a:r>
          </a:p>
          <a:p>
            <a:pPr lvl="1"/>
            <a:r>
              <a:rPr lang="en-US" dirty="0" smtClean="0"/>
              <a:t>Mortality – ICH, SAH or uncontrollable cerebral edema, </a:t>
            </a:r>
          </a:p>
          <a:p>
            <a:pPr lvl="2"/>
            <a:r>
              <a:rPr lang="en-US" dirty="0" smtClean="0"/>
              <a:t>Generally observed only among biopsies of high-grade lesions</a:t>
            </a:r>
            <a:r>
              <a:rPr lang="en-US" baseline="30000" dirty="0" smtClean="0"/>
              <a:t>.*3</a:t>
            </a:r>
          </a:p>
          <a:p>
            <a:endParaRPr lang="en-US" dirty="0"/>
          </a:p>
        </p:txBody>
      </p:sp>
      <p:sp>
        <p:nvSpPr>
          <p:cNvPr id="4" name="TextBox 3"/>
          <p:cNvSpPr txBox="1"/>
          <p:nvPr/>
        </p:nvSpPr>
        <p:spPr>
          <a:xfrm>
            <a:off x="381000" y="5334000"/>
            <a:ext cx="8610600" cy="1354217"/>
          </a:xfrm>
          <a:prstGeom prst="rect">
            <a:avLst/>
          </a:prstGeom>
          <a:noFill/>
        </p:spPr>
        <p:txBody>
          <a:bodyPr wrap="square" rtlCol="0">
            <a:spAutoFit/>
          </a:bodyPr>
          <a:lstStyle/>
          <a:p>
            <a:r>
              <a:rPr lang="en-US" dirty="0" smtClean="0"/>
              <a:t>*</a:t>
            </a:r>
            <a:r>
              <a:rPr lang="en-US" sz="1600" dirty="0" smtClean="0"/>
              <a:t>1. Lunsford LD et al: Brain </a:t>
            </a:r>
            <a:r>
              <a:rPr lang="en-US" sz="1600" dirty="0" err="1" smtClean="0"/>
              <a:t>astrocytomas</a:t>
            </a:r>
            <a:r>
              <a:rPr lang="en-US" sz="1600" dirty="0" smtClean="0"/>
              <a:t>: biopsy, then irradiation. </a:t>
            </a:r>
            <a:r>
              <a:rPr lang="en-US" sz="1600" dirty="0" err="1" smtClean="0"/>
              <a:t>Clin</a:t>
            </a:r>
            <a:r>
              <a:rPr lang="en-US" sz="1600" dirty="0" smtClean="0"/>
              <a:t> </a:t>
            </a:r>
            <a:r>
              <a:rPr lang="en-US" sz="1600" dirty="0" err="1" smtClean="0"/>
              <a:t>Neurosurg</a:t>
            </a:r>
            <a:r>
              <a:rPr lang="en-US" sz="1600" dirty="0" smtClean="0"/>
              <a:t>  1995; 42:464-479.</a:t>
            </a:r>
          </a:p>
          <a:p>
            <a:r>
              <a:rPr lang="en-US" sz="1600" dirty="0" smtClean="0"/>
              <a:t>*2. Lunsford LD et al: Survival after stereotactic biopsy and irradiation of cerebral </a:t>
            </a:r>
            <a:r>
              <a:rPr lang="en-US" sz="1600" dirty="0" err="1" smtClean="0"/>
              <a:t>nonanaplastic</a:t>
            </a:r>
            <a:r>
              <a:rPr lang="en-US" sz="1600" dirty="0" smtClean="0"/>
              <a:t>, </a:t>
            </a:r>
          </a:p>
          <a:p>
            <a:r>
              <a:rPr lang="en-US" sz="1600" dirty="0" err="1" smtClean="0"/>
              <a:t>nonpilocytic</a:t>
            </a:r>
            <a:r>
              <a:rPr lang="en-US" sz="1600" dirty="0" smtClean="0"/>
              <a:t> </a:t>
            </a:r>
            <a:r>
              <a:rPr lang="en-US" sz="1600" dirty="0" err="1" smtClean="0"/>
              <a:t>astrocytoma</a:t>
            </a:r>
            <a:r>
              <a:rPr lang="en-US" sz="1600" dirty="0" smtClean="0"/>
              <a:t>. JNS  1995; 82:523-529.</a:t>
            </a:r>
          </a:p>
          <a:p>
            <a:r>
              <a:rPr lang="en-US" sz="1600" dirty="0" smtClean="0"/>
              <a:t>*3. Bernstein M, </a:t>
            </a:r>
            <a:r>
              <a:rPr lang="en-US" sz="1600" dirty="0" err="1" smtClean="0"/>
              <a:t>Parrent</a:t>
            </a:r>
            <a:r>
              <a:rPr lang="en-US" sz="1600" dirty="0" smtClean="0"/>
              <a:t> AG: Complications of CT-guided stereotactic biopsy of intra-axial brain lesions. </a:t>
            </a:r>
          </a:p>
          <a:p>
            <a:r>
              <a:rPr lang="en-US" sz="1600" dirty="0" smtClean="0"/>
              <a:t>J </a:t>
            </a:r>
            <a:r>
              <a:rPr lang="en-US" sz="1600" dirty="0" err="1" smtClean="0"/>
              <a:t>Neurosurg</a:t>
            </a:r>
            <a:r>
              <a:rPr lang="en-US" sz="1600" dirty="0" smtClean="0"/>
              <a:t>  1994; 81:165-168</a:t>
            </a:r>
            <a:endParaRPr lang="en-US" sz="1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9762"/>
          </a:xfrm>
        </p:spPr>
        <p:txBody>
          <a:bodyPr>
            <a:normAutofit fontScale="90000"/>
          </a:bodyPr>
          <a:lstStyle/>
          <a:p>
            <a:pPr algn="ctr"/>
            <a:r>
              <a:rPr lang="en-US" dirty="0" smtClean="0"/>
              <a:t>LGG : Biopsy</a:t>
            </a:r>
            <a:endParaRPr lang="en-US" dirty="0"/>
          </a:p>
        </p:txBody>
      </p:sp>
      <p:sp>
        <p:nvSpPr>
          <p:cNvPr id="3" name="Content Placeholder 2"/>
          <p:cNvSpPr>
            <a:spLocks noGrp="1"/>
          </p:cNvSpPr>
          <p:nvPr>
            <p:ph sz="quarter" idx="1"/>
          </p:nvPr>
        </p:nvSpPr>
        <p:spPr>
          <a:xfrm>
            <a:off x="533400" y="990600"/>
            <a:ext cx="8001000" cy="4953000"/>
          </a:xfrm>
        </p:spPr>
        <p:txBody>
          <a:bodyPr>
            <a:normAutofit fontScale="85000" lnSpcReduction="20000"/>
          </a:bodyPr>
          <a:lstStyle/>
          <a:p>
            <a:r>
              <a:rPr lang="en-US" i="1" dirty="0" smtClean="0"/>
              <a:t>Disadvantage:</a:t>
            </a:r>
          </a:p>
          <a:p>
            <a:pPr lvl="1"/>
            <a:r>
              <a:rPr lang="en-US" dirty="0" smtClean="0"/>
              <a:t>Possibility of misdiagnosis or inaccurate tumor grading</a:t>
            </a:r>
          </a:p>
          <a:p>
            <a:pPr lvl="1"/>
            <a:r>
              <a:rPr lang="en-US" dirty="0" smtClean="0"/>
              <a:t>Tumor heterogeneity </a:t>
            </a:r>
          </a:p>
          <a:p>
            <a:pPr lvl="1"/>
            <a:r>
              <a:rPr lang="en-US" dirty="0" smtClean="0"/>
              <a:t>Diagnosis bias resulting from limited tumor sampling. </a:t>
            </a:r>
          </a:p>
          <a:p>
            <a:pPr algn="just"/>
            <a:r>
              <a:rPr lang="en-US" dirty="0" smtClean="0"/>
              <a:t>“The concordance between biopsy and open resection specimens is lower in patients with larger tumors, suggesting that multiple biopsies, which can be collected in a single trajectory pass, may be useful in this subpopulation….” </a:t>
            </a:r>
            <a:r>
              <a:rPr lang="en-US" baseline="30000" dirty="0" smtClean="0"/>
              <a:t>*</a:t>
            </a:r>
            <a:endParaRPr lang="en-US" dirty="0" smtClean="0"/>
          </a:p>
          <a:p>
            <a:endParaRPr lang="en-US" i="1" dirty="0" smtClean="0"/>
          </a:p>
          <a:p>
            <a:r>
              <a:rPr lang="en-US" i="1" dirty="0" smtClean="0"/>
              <a:t>Diagnostic accuracy may be improved by </a:t>
            </a:r>
          </a:p>
          <a:p>
            <a:pPr lvl="1"/>
            <a:r>
              <a:rPr lang="en-US" dirty="0" smtClean="0"/>
              <a:t>Specific regional targeting of the biopsy site within the tumor mass. </a:t>
            </a:r>
          </a:p>
          <a:p>
            <a:pPr lvl="1"/>
            <a:r>
              <a:rPr lang="en-US" dirty="0" smtClean="0"/>
              <a:t>Including the enhancing regions of initial scan in the biopsy. </a:t>
            </a:r>
          </a:p>
          <a:p>
            <a:pPr lvl="1"/>
            <a:r>
              <a:rPr lang="en-US" dirty="0" smtClean="0"/>
              <a:t>Complicated - HG lesions may not always show contrast enhancement. </a:t>
            </a:r>
          </a:p>
          <a:p>
            <a:pPr lvl="1"/>
            <a:r>
              <a:rPr lang="en-US" dirty="0" smtClean="0"/>
              <a:t>Preoperative planning of biopsy targets based on physiologic imaging modalities (e.g., PET, SPECT, MRS) may increase the certainty of sampling the most aggressive portion of a particular tumor.</a:t>
            </a:r>
          </a:p>
          <a:p>
            <a:endParaRPr lang="en-US" dirty="0"/>
          </a:p>
        </p:txBody>
      </p:sp>
      <p:sp>
        <p:nvSpPr>
          <p:cNvPr id="4" name="TextBox 3"/>
          <p:cNvSpPr txBox="1"/>
          <p:nvPr/>
        </p:nvSpPr>
        <p:spPr>
          <a:xfrm>
            <a:off x="135444" y="5943600"/>
            <a:ext cx="9008556" cy="615553"/>
          </a:xfrm>
          <a:prstGeom prst="rect">
            <a:avLst/>
          </a:prstGeom>
          <a:noFill/>
        </p:spPr>
        <p:txBody>
          <a:bodyPr wrap="none" rtlCol="0">
            <a:spAutoFit/>
          </a:bodyPr>
          <a:lstStyle/>
          <a:p>
            <a:r>
              <a:rPr lang="en-US" dirty="0" smtClean="0"/>
              <a:t>*</a:t>
            </a:r>
            <a:r>
              <a:rPr lang="en-US" sz="1600" dirty="0" smtClean="0"/>
              <a:t> Woodworth GF, </a:t>
            </a:r>
            <a:r>
              <a:rPr lang="en-US" sz="1600" dirty="0" err="1" smtClean="0"/>
              <a:t>McGirt</a:t>
            </a:r>
            <a:r>
              <a:rPr lang="en-US" sz="1600" dirty="0" smtClean="0"/>
              <a:t> MJ, </a:t>
            </a:r>
            <a:r>
              <a:rPr lang="en-US" sz="1600" dirty="0" err="1" smtClean="0"/>
              <a:t>Samdani</a:t>
            </a:r>
            <a:r>
              <a:rPr lang="en-US" sz="1600" dirty="0" smtClean="0"/>
              <a:t> A, et al: Frameless image-guided stereotactic brain biopsy procedure: </a:t>
            </a:r>
          </a:p>
          <a:p>
            <a:r>
              <a:rPr lang="en-US" sz="1600" dirty="0" smtClean="0"/>
              <a:t>diagnostic yield, surgical morbidity, and comparison with the frame-based technique. J </a:t>
            </a:r>
            <a:r>
              <a:rPr lang="en-US" sz="1600" dirty="0" err="1" smtClean="0"/>
              <a:t>Neurosurg</a:t>
            </a:r>
            <a:r>
              <a:rPr lang="en-US" sz="1600" dirty="0" smtClean="0"/>
              <a:t>  2006; 104:233-237.</a:t>
            </a:r>
            <a:endParaRPr lang="en-US"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648200"/>
            <a:ext cx="5486400" cy="457200"/>
          </a:xfrm>
        </p:spPr>
        <p:txBody>
          <a:bodyPr>
            <a:noAutofit/>
          </a:bodyPr>
          <a:lstStyle/>
          <a:p>
            <a:pPr algn="ctr"/>
            <a:r>
              <a:rPr lang="en-US" sz="2000" dirty="0" smtClean="0">
                <a:solidFill>
                  <a:schemeClr val="tx1"/>
                </a:solidFill>
                <a:latin typeface="+mn-lt"/>
              </a:rPr>
              <a:t>Barker et al. (UCSF), Cancer 1997</a:t>
            </a:r>
            <a:endParaRPr lang="en-US" sz="2000" dirty="0">
              <a:latin typeface="+mn-lt"/>
            </a:endParaRPr>
          </a:p>
        </p:txBody>
      </p:sp>
      <p:sp>
        <p:nvSpPr>
          <p:cNvPr id="4" name="Rectangle 3"/>
          <p:cNvSpPr>
            <a:spLocks noGrp="1" noChangeArrowheads="1"/>
          </p:cNvSpPr>
          <p:nvPr>
            <p:ph sz="quarter" idx="1"/>
          </p:nvPr>
        </p:nvSpPr>
        <p:spPr>
          <a:xfrm>
            <a:off x="228600" y="5486400"/>
            <a:ext cx="5791200" cy="914400"/>
          </a:xfrm>
        </p:spPr>
        <p:txBody>
          <a:bodyPr rtlCol="0">
            <a:normAutofit fontScale="92500" lnSpcReduction="20000"/>
          </a:bodyPr>
          <a:lstStyle/>
          <a:p>
            <a:pPr fontAlgn="auto">
              <a:spcAft>
                <a:spcPts val="0"/>
              </a:spcAft>
              <a:buFont typeface="Arial" pitchFamily="34" charset="0"/>
              <a:buChar char="•"/>
              <a:defRPr/>
            </a:pPr>
            <a:r>
              <a:rPr lang="en-US" sz="2200" dirty="0" err="1" smtClean="0">
                <a:solidFill>
                  <a:schemeClr val="tx1">
                    <a:lumMod val="95000"/>
                    <a:lumOff val="5000"/>
                  </a:schemeClr>
                </a:solidFill>
              </a:rPr>
              <a:t>Nonenhancing</a:t>
            </a:r>
            <a:r>
              <a:rPr lang="en-US" sz="2200" dirty="0" smtClean="0">
                <a:solidFill>
                  <a:schemeClr val="tx1">
                    <a:lumMod val="95000"/>
                    <a:lumOff val="5000"/>
                  </a:schemeClr>
                </a:solidFill>
              </a:rPr>
              <a:t> tumors are not always low-grade.</a:t>
            </a:r>
          </a:p>
          <a:p>
            <a:pPr>
              <a:buFont typeface="Arial" pitchFamily="34" charset="0"/>
              <a:buChar char="•"/>
              <a:defRPr/>
            </a:pPr>
            <a:r>
              <a:rPr lang="en-US" sz="2200" dirty="0" smtClean="0">
                <a:solidFill>
                  <a:schemeClr val="tx1">
                    <a:lumMod val="95000"/>
                    <a:lumOff val="5000"/>
                  </a:schemeClr>
                </a:solidFill>
              </a:rPr>
              <a:t>Chance of </a:t>
            </a:r>
            <a:r>
              <a:rPr lang="en-US" sz="2200" dirty="0" err="1" smtClean="0">
                <a:solidFill>
                  <a:schemeClr val="tx1">
                    <a:lumMod val="95000"/>
                    <a:lumOff val="5000"/>
                  </a:schemeClr>
                </a:solidFill>
              </a:rPr>
              <a:t>anaplasia</a:t>
            </a:r>
            <a:r>
              <a:rPr lang="en-US" sz="2200" dirty="0" smtClean="0">
                <a:solidFill>
                  <a:schemeClr val="tx1">
                    <a:lumMod val="95000"/>
                    <a:lumOff val="5000"/>
                  </a:schemeClr>
                </a:solidFill>
              </a:rPr>
              <a:t> increases in older patients (50% by mid-40’s)</a:t>
            </a:r>
          </a:p>
          <a:p>
            <a:pPr fontAlgn="auto">
              <a:spcAft>
                <a:spcPts val="0"/>
              </a:spcAft>
              <a:buFont typeface="Arial" pitchFamily="34" charset="0"/>
              <a:buChar char="•"/>
              <a:defRPr/>
            </a:pPr>
            <a:endParaRPr lang="en-US" dirty="0" smtClean="0">
              <a:solidFill>
                <a:schemeClr val="tx2"/>
              </a:solidFill>
            </a:endParaRPr>
          </a:p>
        </p:txBody>
      </p:sp>
      <p:sp>
        <p:nvSpPr>
          <p:cNvPr id="6" name="TextBox 5"/>
          <p:cNvSpPr txBox="1"/>
          <p:nvPr/>
        </p:nvSpPr>
        <p:spPr>
          <a:xfrm>
            <a:off x="0" y="152400"/>
            <a:ext cx="9144000" cy="1323439"/>
          </a:xfrm>
          <a:prstGeom prst="rect">
            <a:avLst/>
          </a:prstGeom>
          <a:noFill/>
        </p:spPr>
        <p:txBody>
          <a:bodyPr wrap="square" rtlCol="0">
            <a:spAutoFit/>
          </a:bodyPr>
          <a:lstStyle/>
          <a:p>
            <a:pPr algn="ctr"/>
            <a:r>
              <a:rPr lang="en-US" sz="2000" dirty="0" smtClean="0"/>
              <a:t>Douglas </a:t>
            </a:r>
            <a:r>
              <a:rPr lang="en-US" sz="2000" dirty="0" err="1" smtClean="0"/>
              <a:t>Kondziolka</a:t>
            </a:r>
            <a:r>
              <a:rPr lang="en-US" sz="2000" dirty="0" smtClean="0"/>
              <a:t>,  L. Dade Lunsford,  A. Julio Martinez. </a:t>
            </a:r>
          </a:p>
          <a:p>
            <a:pPr algn="ctr"/>
            <a:r>
              <a:rPr lang="en-US" sz="2000" b="1" dirty="0" smtClean="0">
                <a:solidFill>
                  <a:srgbClr val="7030A0"/>
                </a:solidFill>
              </a:rPr>
              <a:t>Unreliability of contemporary </a:t>
            </a:r>
            <a:r>
              <a:rPr lang="en-US" sz="2000" b="1" dirty="0" err="1" smtClean="0">
                <a:solidFill>
                  <a:srgbClr val="7030A0"/>
                </a:solidFill>
              </a:rPr>
              <a:t>neurodiagnostic</a:t>
            </a:r>
            <a:r>
              <a:rPr lang="en-US" sz="2000" b="1" dirty="0" smtClean="0">
                <a:solidFill>
                  <a:srgbClr val="7030A0"/>
                </a:solidFill>
              </a:rPr>
              <a:t> imaging in evaluating suspected adult </a:t>
            </a:r>
            <a:r>
              <a:rPr lang="en-US" sz="2000" b="1" dirty="0" err="1" smtClean="0">
                <a:solidFill>
                  <a:srgbClr val="7030A0"/>
                </a:solidFill>
              </a:rPr>
              <a:t>supratentorial</a:t>
            </a:r>
            <a:r>
              <a:rPr lang="en-US" sz="2000" b="1" dirty="0" smtClean="0">
                <a:solidFill>
                  <a:srgbClr val="7030A0"/>
                </a:solidFill>
              </a:rPr>
              <a:t> (low-grade) </a:t>
            </a:r>
            <a:r>
              <a:rPr lang="en-US" sz="2000" b="1" dirty="0" err="1" smtClean="0">
                <a:solidFill>
                  <a:srgbClr val="7030A0"/>
                </a:solidFill>
              </a:rPr>
              <a:t>astrocytoma</a:t>
            </a:r>
            <a:r>
              <a:rPr lang="en-US" sz="2000" b="1" dirty="0" smtClean="0">
                <a:solidFill>
                  <a:srgbClr val="7030A0"/>
                </a:solidFill>
              </a:rPr>
              <a:t>.</a:t>
            </a:r>
            <a:r>
              <a:rPr lang="en-US" sz="2000" dirty="0" smtClean="0"/>
              <a:t> </a:t>
            </a:r>
          </a:p>
          <a:p>
            <a:pPr algn="ctr"/>
            <a:r>
              <a:rPr lang="en-US" sz="2000" dirty="0" smtClean="0"/>
              <a:t>Journal of Neurosurgery 1993; 79:533-536</a:t>
            </a:r>
            <a:endParaRPr lang="en-US" sz="2000" dirty="0"/>
          </a:p>
        </p:txBody>
      </p:sp>
      <p:sp>
        <p:nvSpPr>
          <p:cNvPr id="7" name="TextBox 6"/>
          <p:cNvSpPr txBox="1"/>
          <p:nvPr/>
        </p:nvSpPr>
        <p:spPr>
          <a:xfrm>
            <a:off x="152400" y="1636455"/>
            <a:ext cx="9142375" cy="2554545"/>
          </a:xfrm>
          <a:prstGeom prst="rect">
            <a:avLst/>
          </a:prstGeom>
          <a:noFill/>
        </p:spPr>
        <p:txBody>
          <a:bodyPr wrap="square" rtlCol="0">
            <a:spAutoFit/>
          </a:bodyPr>
          <a:lstStyle/>
          <a:p>
            <a:pPr>
              <a:buFont typeface="Arial" pitchFamily="34" charset="0"/>
              <a:buChar char="•"/>
            </a:pPr>
            <a:r>
              <a:rPr lang="en-US" sz="2000" dirty="0" smtClean="0"/>
              <a:t>N=20 young (mean age 37 years), all lobar lesions: CT/MRI s/o LGG </a:t>
            </a:r>
          </a:p>
          <a:p>
            <a:pPr>
              <a:buFont typeface="Arial" pitchFamily="34" charset="0"/>
              <a:buChar char="•"/>
            </a:pPr>
            <a:r>
              <a:rPr lang="en-US" sz="2000" dirty="0" smtClean="0"/>
              <a:t>Histological diagnosis (Biopsy) :  without morbidity. Only 10 (50%) had low-grade </a:t>
            </a:r>
            <a:r>
              <a:rPr lang="en-US" sz="2000" dirty="0" err="1" smtClean="0"/>
              <a:t>astrocytomas</a:t>
            </a:r>
            <a:r>
              <a:rPr lang="en-US" sz="2000" dirty="0" smtClean="0"/>
              <a:t>,  whereas 9 (45%) had </a:t>
            </a:r>
            <a:r>
              <a:rPr lang="en-US" sz="2000" dirty="0" err="1" smtClean="0"/>
              <a:t>anaplastic</a:t>
            </a:r>
            <a:r>
              <a:rPr lang="en-US" sz="2000" dirty="0" smtClean="0"/>
              <a:t> </a:t>
            </a:r>
            <a:r>
              <a:rPr lang="en-US" sz="2000" dirty="0" err="1" smtClean="0"/>
              <a:t>astrocytomas</a:t>
            </a:r>
            <a:r>
              <a:rPr lang="en-US" sz="2000" dirty="0" smtClean="0"/>
              <a:t> and 1 (5%) had encephalitis. </a:t>
            </a:r>
          </a:p>
          <a:p>
            <a:pPr>
              <a:buFont typeface="Arial" pitchFamily="34" charset="0"/>
              <a:buChar char="•"/>
            </a:pPr>
            <a:r>
              <a:rPr lang="en-US" sz="2000" b="1" i="1" dirty="0" smtClean="0"/>
              <a:t>Conclusion: </a:t>
            </a:r>
          </a:p>
          <a:p>
            <a:pPr>
              <a:buFont typeface="Arial" pitchFamily="34" charset="0"/>
              <a:buChar char="•"/>
            </a:pPr>
            <a:r>
              <a:rPr lang="en-US" sz="2000" dirty="0" smtClean="0"/>
              <a:t>Modern high-resolution </a:t>
            </a:r>
            <a:r>
              <a:rPr lang="en-US" sz="2000" dirty="0" err="1" smtClean="0"/>
              <a:t>neuroimaging</a:t>
            </a:r>
            <a:r>
              <a:rPr lang="en-US" sz="2000" dirty="0" smtClean="0"/>
              <a:t> alone cannot be used as a reliable tool to predict the histological diagnosis of </a:t>
            </a:r>
            <a:r>
              <a:rPr lang="en-US" sz="2000" dirty="0" err="1" smtClean="0"/>
              <a:t>astrocytoma</a:t>
            </a:r>
            <a:r>
              <a:rPr lang="en-US" sz="2000" dirty="0" smtClean="0"/>
              <a:t> </a:t>
            </a:r>
            <a:r>
              <a:rPr lang="en-US" sz="2000" b="1" dirty="0" smtClean="0">
                <a:solidFill>
                  <a:srgbClr val="C00000"/>
                </a:solidFill>
              </a:rPr>
              <a:t>(50% false-positive rate). </a:t>
            </a:r>
          </a:p>
          <a:p>
            <a:pPr>
              <a:buFont typeface="Arial" pitchFamily="34" charset="0"/>
              <a:buChar char="•"/>
            </a:pPr>
            <a:r>
              <a:rPr lang="en-US" sz="2000" dirty="0" smtClean="0"/>
              <a:t>All patients with </a:t>
            </a:r>
            <a:r>
              <a:rPr lang="en-US" sz="2000" dirty="0" err="1" smtClean="0"/>
              <a:t>supratentorial</a:t>
            </a:r>
            <a:r>
              <a:rPr lang="en-US" sz="2000" dirty="0" smtClean="0"/>
              <a:t> SOL exhibiting “typical” imaging features of </a:t>
            </a:r>
            <a:r>
              <a:rPr lang="en-US" sz="2000" dirty="0" err="1" smtClean="0"/>
              <a:t>astrocytoma</a:t>
            </a:r>
            <a:r>
              <a:rPr lang="en-US" sz="2000" dirty="0" smtClean="0"/>
              <a:t> should undergo stereotactic biopsy for confirmation.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title"/>
          </p:nvPr>
        </p:nvSpPr>
        <p:spPr>
          <a:xfrm>
            <a:off x="838200" y="-304800"/>
            <a:ext cx="7772400" cy="1143000"/>
          </a:xfrm>
          <a:noFill/>
        </p:spPr>
        <p:txBody>
          <a:bodyPr>
            <a:normAutofit fontScale="90000"/>
          </a:bodyPr>
          <a:lstStyle/>
          <a:p>
            <a:pPr algn="ctr"/>
            <a:r>
              <a:rPr lang="en-US" dirty="0" smtClean="0"/>
              <a:t>Providing a diagnosis? </a:t>
            </a:r>
            <a:r>
              <a:rPr lang="en-US" dirty="0" err="1" smtClean="0"/>
              <a:t>Bx</a:t>
            </a:r>
            <a:r>
              <a:rPr lang="en-US" dirty="0" smtClean="0"/>
              <a:t>/ resection</a:t>
            </a:r>
          </a:p>
        </p:txBody>
      </p:sp>
      <p:sp>
        <p:nvSpPr>
          <p:cNvPr id="6" name="TextBox 5"/>
          <p:cNvSpPr txBox="1"/>
          <p:nvPr/>
        </p:nvSpPr>
        <p:spPr>
          <a:xfrm>
            <a:off x="304800" y="931783"/>
            <a:ext cx="8686800" cy="2831545"/>
          </a:xfrm>
          <a:prstGeom prst="rect">
            <a:avLst/>
          </a:prstGeom>
          <a:noFill/>
        </p:spPr>
        <p:txBody>
          <a:bodyPr wrap="square" rtlCol="0">
            <a:spAutoFit/>
          </a:bodyPr>
          <a:lstStyle/>
          <a:p>
            <a:r>
              <a:rPr lang="en-US" sz="2000" i="1" dirty="0" err="1" smtClean="0">
                <a:solidFill>
                  <a:schemeClr val="tx1">
                    <a:lumMod val="95000"/>
                    <a:lumOff val="5000"/>
                  </a:schemeClr>
                </a:solidFill>
              </a:rPr>
              <a:t>Glantz</a:t>
            </a:r>
            <a:r>
              <a:rPr lang="en-US" sz="2000" i="1" dirty="0" smtClean="0">
                <a:solidFill>
                  <a:schemeClr val="tx1">
                    <a:lumMod val="95000"/>
                    <a:lumOff val="5000"/>
                  </a:schemeClr>
                </a:solidFill>
              </a:rPr>
              <a:t> et al., Influence of the type of surgery on the histological diagnosis in patients with </a:t>
            </a:r>
            <a:r>
              <a:rPr lang="en-US" sz="2000" i="1" dirty="0" err="1" smtClean="0">
                <a:solidFill>
                  <a:schemeClr val="tx1">
                    <a:lumMod val="95000"/>
                    <a:lumOff val="5000"/>
                  </a:schemeClr>
                </a:solidFill>
              </a:rPr>
              <a:t>anaplastic</a:t>
            </a:r>
            <a:r>
              <a:rPr lang="en-US" sz="2000" i="1" dirty="0" smtClean="0">
                <a:solidFill>
                  <a:schemeClr val="tx1">
                    <a:lumMod val="95000"/>
                    <a:lumOff val="5000"/>
                  </a:schemeClr>
                </a:solidFill>
              </a:rPr>
              <a:t> </a:t>
            </a:r>
            <a:r>
              <a:rPr lang="en-US" sz="2000" i="1" dirty="0" err="1" smtClean="0">
                <a:solidFill>
                  <a:schemeClr val="tx1">
                    <a:lumMod val="95000"/>
                    <a:lumOff val="5000"/>
                  </a:schemeClr>
                </a:solidFill>
              </a:rPr>
              <a:t>gliomas</a:t>
            </a:r>
            <a:r>
              <a:rPr lang="en-US" sz="2000" i="1" dirty="0" smtClean="0">
                <a:solidFill>
                  <a:schemeClr val="tx1">
                    <a:lumMod val="95000"/>
                    <a:lumOff val="5000"/>
                  </a:schemeClr>
                </a:solidFill>
              </a:rPr>
              <a:t> Neurology, 1991 vol. 41  no. 11  1741</a:t>
            </a:r>
          </a:p>
          <a:p>
            <a:endParaRPr lang="en-US" sz="2400" dirty="0" smtClean="0">
              <a:solidFill>
                <a:schemeClr val="tx1">
                  <a:lumMod val="95000"/>
                  <a:lumOff val="5000"/>
                </a:schemeClr>
              </a:solidFill>
            </a:endParaRPr>
          </a:p>
          <a:p>
            <a:endParaRPr lang="en-US" sz="2400" dirty="0">
              <a:solidFill>
                <a:schemeClr val="tx1">
                  <a:lumMod val="95000"/>
                  <a:lumOff val="5000"/>
                </a:schemeClr>
              </a:solidFill>
            </a:endParaRPr>
          </a:p>
          <a:p>
            <a:endParaRPr lang="en-US" sz="2400" dirty="0" smtClean="0">
              <a:solidFill>
                <a:schemeClr val="tx1">
                  <a:lumMod val="95000"/>
                  <a:lumOff val="5000"/>
                </a:schemeClr>
              </a:solidFill>
            </a:endParaRPr>
          </a:p>
          <a:p>
            <a:endParaRPr lang="en-US" sz="2400" dirty="0">
              <a:solidFill>
                <a:schemeClr val="tx1">
                  <a:lumMod val="95000"/>
                  <a:lumOff val="5000"/>
                </a:schemeClr>
              </a:solidFill>
            </a:endParaRPr>
          </a:p>
          <a:p>
            <a:r>
              <a:rPr lang="en-US" sz="2400" dirty="0" smtClean="0">
                <a:solidFill>
                  <a:schemeClr val="tx1">
                    <a:lumMod val="95000"/>
                    <a:lumOff val="5000"/>
                  </a:schemeClr>
                </a:solidFill>
              </a:rPr>
              <a:t>“</a:t>
            </a:r>
            <a:r>
              <a:rPr lang="en-US" sz="2400" dirty="0" smtClean="0">
                <a:solidFill>
                  <a:srgbClr val="C00000"/>
                </a:solidFill>
              </a:rPr>
              <a:t>More extensive resections more frequently provide higher grade diagnosis</a:t>
            </a:r>
            <a:r>
              <a:rPr lang="en-US" sz="2400" dirty="0" smtClean="0">
                <a:solidFill>
                  <a:schemeClr val="tx1">
                    <a:lumMod val="95000"/>
                    <a:lumOff val="5000"/>
                  </a:schemeClr>
                </a:solidFill>
              </a:rPr>
              <a:t>”</a:t>
            </a:r>
          </a:p>
          <a:p>
            <a:endParaRPr lang="en-US" dirty="0"/>
          </a:p>
        </p:txBody>
      </p:sp>
      <p:sp>
        <p:nvSpPr>
          <p:cNvPr id="2" name="Content Placeholder 1"/>
          <p:cNvSpPr>
            <a:spLocks noGrp="1"/>
          </p:cNvSpPr>
          <p:nvPr>
            <p:ph sz="quarter" idx="1"/>
          </p:nvPr>
        </p:nvSpPr>
        <p:spPr/>
        <p:txBody>
          <a:bodyPr/>
          <a:lstStyle/>
          <a:p>
            <a:endParaRPr lang="en-US" dirty="0"/>
          </a:p>
        </p:txBody>
      </p:sp>
    </p:spTree>
  </p:cSld>
  <p:clrMapOvr>
    <a:masterClrMapping/>
  </p:clrMapOvr>
  <p:transition xmlns:p14="http://schemas.microsoft.com/office/powerpoint/2010/mai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04800" y="76200"/>
            <a:ext cx="8382000" cy="609600"/>
          </a:xfrm>
        </p:spPr>
        <p:txBody>
          <a:bodyPr>
            <a:normAutofit fontScale="90000"/>
          </a:bodyPr>
          <a:lstStyle/>
          <a:p>
            <a:pPr algn="ctr"/>
            <a:r>
              <a:rPr lang="en-US" sz="3200" b="1" dirty="0" smtClean="0">
                <a:solidFill>
                  <a:srgbClr val="7030A0"/>
                </a:solidFill>
              </a:rPr>
              <a:t>Providing a diagnosis ? </a:t>
            </a:r>
            <a:r>
              <a:rPr lang="en-US" sz="3200" b="1" dirty="0" err="1" smtClean="0">
                <a:solidFill>
                  <a:srgbClr val="7030A0"/>
                </a:solidFill>
              </a:rPr>
              <a:t>Bx</a:t>
            </a:r>
            <a:r>
              <a:rPr lang="en-US" sz="3200" b="1" dirty="0" smtClean="0">
                <a:solidFill>
                  <a:srgbClr val="7030A0"/>
                </a:solidFill>
              </a:rPr>
              <a:t> v/s resection</a:t>
            </a:r>
          </a:p>
        </p:txBody>
      </p:sp>
      <p:sp>
        <p:nvSpPr>
          <p:cNvPr id="599044" name="Rectangle 4"/>
          <p:cNvSpPr>
            <a:spLocks noChangeArrowheads="1"/>
          </p:cNvSpPr>
          <p:nvPr/>
        </p:nvSpPr>
        <p:spPr bwMode="auto">
          <a:xfrm>
            <a:off x="304800" y="3886200"/>
            <a:ext cx="8382000" cy="1905000"/>
          </a:xfrm>
          <a:prstGeom prst="rect">
            <a:avLst/>
          </a:prstGeom>
          <a:noFill/>
          <a:ln w="12700">
            <a:noFill/>
            <a:miter lim="800000"/>
            <a:headEnd/>
            <a:tailEnd/>
          </a:ln>
          <a:effectLst/>
        </p:spPr>
        <p:txBody>
          <a:bodyPr lIns="90488" tIns="44450" rIns="90488" bIns="44450"/>
          <a:lstStyle/>
          <a:p>
            <a:pPr marL="285750" indent="-285750">
              <a:lnSpc>
                <a:spcPct val="95000"/>
              </a:lnSpc>
              <a:spcBef>
                <a:spcPct val="50000"/>
              </a:spcBef>
              <a:defRPr/>
            </a:pPr>
            <a:r>
              <a:rPr lang="en-US" sz="2400" dirty="0">
                <a:solidFill>
                  <a:schemeClr val="tx1"/>
                </a:solidFill>
              </a:rPr>
              <a:t>Carter et al., </a:t>
            </a:r>
            <a:r>
              <a:rPr lang="en-US" sz="2400" dirty="0" smtClean="0">
                <a:solidFill>
                  <a:schemeClr val="tx1"/>
                </a:solidFill>
              </a:rPr>
              <a:t>SEER </a:t>
            </a:r>
            <a:r>
              <a:rPr lang="en-US" sz="2400" dirty="0">
                <a:solidFill>
                  <a:schemeClr val="tx1"/>
                </a:solidFill>
              </a:rPr>
              <a:t>data </a:t>
            </a:r>
          </a:p>
          <a:p>
            <a:pPr marL="685800" lvl="1" indent="-228600">
              <a:lnSpc>
                <a:spcPct val="90000"/>
              </a:lnSpc>
              <a:spcBef>
                <a:spcPct val="30000"/>
              </a:spcBef>
              <a:defRPr/>
            </a:pPr>
            <a:r>
              <a:rPr lang="en-US" sz="2400" dirty="0">
                <a:solidFill>
                  <a:schemeClr val="tx1"/>
                </a:solidFill>
              </a:rPr>
              <a:t>% containing </a:t>
            </a:r>
            <a:r>
              <a:rPr lang="en-US" sz="2400" dirty="0" err="1">
                <a:solidFill>
                  <a:schemeClr val="tx1"/>
                </a:solidFill>
              </a:rPr>
              <a:t>oligo</a:t>
            </a:r>
            <a:r>
              <a:rPr lang="en-US" sz="2400" dirty="0">
                <a:solidFill>
                  <a:schemeClr val="tx1"/>
                </a:solidFill>
              </a:rPr>
              <a:t> components</a:t>
            </a:r>
            <a:r>
              <a:rPr lang="en-US" sz="2400" dirty="0" smtClean="0">
                <a:solidFill>
                  <a:schemeClr val="tx1"/>
                </a:solidFill>
              </a:rPr>
              <a:t>: </a:t>
            </a:r>
            <a:r>
              <a:rPr lang="en-US" sz="2400" dirty="0" smtClean="0"/>
              <a:t>(more specimens -&gt; more </a:t>
            </a:r>
            <a:r>
              <a:rPr lang="en-US" sz="2400" dirty="0" err="1" smtClean="0"/>
              <a:t>oligo</a:t>
            </a:r>
            <a:r>
              <a:rPr lang="en-US" sz="2400" dirty="0" smtClean="0"/>
              <a:t>)</a:t>
            </a:r>
            <a:endParaRPr lang="en-US" sz="2400" dirty="0">
              <a:solidFill>
                <a:schemeClr val="tx1"/>
              </a:solidFill>
            </a:endParaRPr>
          </a:p>
          <a:p>
            <a:pPr marL="685800" lvl="1" indent="-228600">
              <a:lnSpc>
                <a:spcPct val="90000"/>
              </a:lnSpc>
              <a:spcBef>
                <a:spcPct val="30000"/>
              </a:spcBef>
              <a:defRPr/>
            </a:pPr>
            <a:r>
              <a:rPr lang="en-US" sz="2400" dirty="0">
                <a:solidFill>
                  <a:schemeClr val="tx1"/>
                </a:solidFill>
              </a:rPr>
              <a:t>	</a:t>
            </a:r>
            <a:r>
              <a:rPr lang="en-US" sz="2400" dirty="0" err="1">
                <a:solidFill>
                  <a:schemeClr val="tx1"/>
                </a:solidFill>
              </a:rPr>
              <a:t>Bx</a:t>
            </a:r>
            <a:r>
              <a:rPr lang="en-US" sz="2400" dirty="0">
                <a:solidFill>
                  <a:schemeClr val="tx1"/>
                </a:solidFill>
              </a:rPr>
              <a:t>		32%</a:t>
            </a:r>
          </a:p>
          <a:p>
            <a:pPr marL="685800" lvl="1" indent="-228600">
              <a:lnSpc>
                <a:spcPct val="90000"/>
              </a:lnSpc>
              <a:spcBef>
                <a:spcPct val="30000"/>
              </a:spcBef>
              <a:defRPr/>
            </a:pPr>
            <a:r>
              <a:rPr lang="en-US" sz="2400" dirty="0">
                <a:solidFill>
                  <a:schemeClr val="tx1"/>
                </a:solidFill>
              </a:rPr>
              <a:t>	Resection	</a:t>
            </a:r>
            <a:r>
              <a:rPr lang="en-US" sz="2400" dirty="0" smtClean="0">
                <a:solidFill>
                  <a:schemeClr val="tx1"/>
                </a:solidFill>
              </a:rPr>
              <a:t>              62</a:t>
            </a:r>
            <a:r>
              <a:rPr lang="en-US" sz="2400" dirty="0">
                <a:solidFill>
                  <a:schemeClr val="tx1"/>
                </a:solidFill>
              </a:rPr>
              <a:t>%	</a:t>
            </a:r>
            <a:r>
              <a:rPr lang="en-US" sz="2400" dirty="0" smtClean="0">
                <a:solidFill>
                  <a:srgbClr val="002060"/>
                </a:solidFill>
              </a:rPr>
              <a:t>         </a:t>
            </a:r>
            <a:r>
              <a:rPr lang="en-US" sz="2000" dirty="0" smtClean="0">
                <a:solidFill>
                  <a:srgbClr val="002060"/>
                </a:solidFill>
              </a:rPr>
              <a:t>p </a:t>
            </a:r>
            <a:r>
              <a:rPr lang="en-US" sz="2000" dirty="0">
                <a:solidFill>
                  <a:srgbClr val="002060"/>
                </a:solidFill>
              </a:rPr>
              <a:t>&lt; 0.001</a:t>
            </a:r>
          </a:p>
        </p:txBody>
      </p:sp>
      <p:sp>
        <p:nvSpPr>
          <p:cNvPr id="5" name="Rectangle 4"/>
          <p:cNvSpPr/>
          <p:nvPr/>
        </p:nvSpPr>
        <p:spPr>
          <a:xfrm>
            <a:off x="381000" y="1447800"/>
            <a:ext cx="8610600" cy="1938992"/>
          </a:xfrm>
          <a:prstGeom prst="rect">
            <a:avLst/>
          </a:prstGeom>
        </p:spPr>
        <p:txBody>
          <a:bodyPr wrap="square">
            <a:spAutoFit/>
          </a:bodyPr>
          <a:lstStyle/>
          <a:p>
            <a:r>
              <a:rPr lang="en-US" sz="2400" dirty="0" smtClean="0">
                <a:solidFill>
                  <a:schemeClr val="tx2"/>
                </a:solidFill>
              </a:rPr>
              <a:t>Perry et al., Cancer 1999</a:t>
            </a:r>
            <a:r>
              <a:rPr lang="en-US" sz="2400" i="1" dirty="0" smtClean="0">
                <a:solidFill>
                  <a:srgbClr val="C00000"/>
                </a:solidFill>
              </a:rPr>
              <a:t>  </a:t>
            </a:r>
          </a:p>
          <a:p>
            <a:r>
              <a:rPr lang="en-US" sz="2400" dirty="0" smtClean="0"/>
              <a:t>% containing </a:t>
            </a:r>
            <a:r>
              <a:rPr lang="en-US" sz="2400" dirty="0" err="1" smtClean="0"/>
              <a:t>oligo</a:t>
            </a:r>
            <a:r>
              <a:rPr lang="en-US" sz="2400" dirty="0" smtClean="0"/>
              <a:t> components: (p = 0.01)</a:t>
            </a:r>
          </a:p>
          <a:p>
            <a:pPr lvl="1"/>
            <a:r>
              <a:rPr lang="en-US" sz="2400" dirty="0" smtClean="0"/>
              <a:t>	</a:t>
            </a:r>
            <a:r>
              <a:rPr lang="en-US" sz="2400" dirty="0" err="1" smtClean="0"/>
              <a:t>Bx</a:t>
            </a:r>
            <a:r>
              <a:rPr lang="en-US" sz="2400" dirty="0" smtClean="0"/>
              <a:t>	3%</a:t>
            </a:r>
          </a:p>
          <a:p>
            <a:pPr lvl="1"/>
            <a:r>
              <a:rPr lang="en-US" sz="2400" dirty="0" smtClean="0"/>
              <a:t>	STR	29%</a:t>
            </a:r>
          </a:p>
          <a:p>
            <a:pPr lvl="1"/>
            <a:r>
              <a:rPr lang="en-US" sz="2400" dirty="0" smtClean="0"/>
              <a:t>	GTR	43%</a:t>
            </a:r>
            <a:endParaRPr lang="en-US" dirty="0" smtClean="0"/>
          </a:p>
        </p:txBody>
      </p:sp>
      <p:sp>
        <p:nvSpPr>
          <p:cNvPr id="6" name="TextBox 5"/>
          <p:cNvSpPr txBox="1"/>
          <p:nvPr/>
        </p:nvSpPr>
        <p:spPr>
          <a:xfrm>
            <a:off x="381000" y="609600"/>
            <a:ext cx="8382000" cy="707886"/>
          </a:xfrm>
          <a:prstGeom prst="rect">
            <a:avLst/>
          </a:prstGeom>
          <a:noFill/>
        </p:spPr>
        <p:txBody>
          <a:bodyPr wrap="square" rtlCol="0">
            <a:spAutoFit/>
          </a:bodyPr>
          <a:lstStyle/>
          <a:p>
            <a:pPr algn="ctr"/>
            <a:r>
              <a:rPr lang="en-US" sz="2200" b="1" i="1" dirty="0" smtClean="0">
                <a:solidFill>
                  <a:srgbClr val="C00000"/>
                </a:solidFill>
              </a:rPr>
              <a:t>Identification of </a:t>
            </a:r>
            <a:r>
              <a:rPr lang="en-US" sz="2200" b="1" i="1" dirty="0" err="1" smtClean="0">
                <a:solidFill>
                  <a:srgbClr val="C00000"/>
                </a:solidFill>
              </a:rPr>
              <a:t>oligo</a:t>
            </a:r>
            <a:r>
              <a:rPr lang="en-US" sz="2200" b="1" i="1" dirty="0" smtClean="0">
                <a:solidFill>
                  <a:srgbClr val="C00000"/>
                </a:solidFill>
              </a:rPr>
              <a:t> component in </a:t>
            </a:r>
            <a:r>
              <a:rPr lang="en-US" sz="2200" b="1" i="1" dirty="0" err="1" smtClean="0">
                <a:solidFill>
                  <a:srgbClr val="C00000"/>
                </a:solidFill>
              </a:rPr>
              <a:t>Gr</a:t>
            </a:r>
            <a:r>
              <a:rPr lang="en-US" sz="2200" b="1" i="1" dirty="0" smtClean="0">
                <a:solidFill>
                  <a:srgbClr val="C00000"/>
                </a:solidFill>
              </a:rPr>
              <a:t> 3 tumors was more likely as EOR </a:t>
            </a:r>
            <a:r>
              <a:rPr lang="en-US" sz="2200" b="1" i="1" dirty="0" smtClean="0">
                <a:solidFill>
                  <a:srgbClr val="C00000"/>
                </a:solidFill>
                <a:latin typeface="Calibri"/>
              </a:rPr>
              <a:t>↑</a:t>
            </a:r>
          </a:p>
          <a:p>
            <a:pPr algn="ctr"/>
            <a:endParaRPr lang="en-US" dirty="0"/>
          </a:p>
        </p:txBody>
      </p:sp>
    </p:spTree>
  </p:cSld>
  <p:clrMapOvr>
    <a:masterClrMapping/>
  </p:clrMapOvr>
  <p:transition xmlns:p14="http://schemas.microsoft.com/office/powerpoint/2010/mai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74638"/>
            <a:ext cx="7772400" cy="639762"/>
          </a:xfrm>
        </p:spPr>
        <p:txBody>
          <a:bodyPr>
            <a:normAutofit fontScale="90000"/>
          </a:bodyPr>
          <a:lstStyle/>
          <a:p>
            <a:pPr algn="ctr"/>
            <a:r>
              <a:rPr lang="en-US" dirty="0" smtClean="0"/>
              <a:t>LGG: Surgical Resection</a:t>
            </a:r>
            <a:endParaRPr lang="en-US" dirty="0"/>
          </a:p>
        </p:txBody>
      </p:sp>
      <p:sp>
        <p:nvSpPr>
          <p:cNvPr id="3" name="Content Placeholder 2"/>
          <p:cNvSpPr>
            <a:spLocks noGrp="1"/>
          </p:cNvSpPr>
          <p:nvPr>
            <p:ph sz="quarter" idx="1"/>
          </p:nvPr>
        </p:nvSpPr>
        <p:spPr>
          <a:xfrm>
            <a:off x="228600" y="1143000"/>
            <a:ext cx="8610600" cy="4572000"/>
          </a:xfrm>
        </p:spPr>
        <p:txBody>
          <a:bodyPr>
            <a:normAutofit fontScale="85000" lnSpcReduction="20000"/>
          </a:bodyPr>
          <a:lstStyle/>
          <a:p>
            <a:r>
              <a:rPr lang="en-US" dirty="0" smtClean="0"/>
              <a:t>Role is well established in patients with accessible LGG who have symptoms of </a:t>
            </a:r>
          </a:p>
          <a:p>
            <a:pPr lvl="1"/>
            <a:r>
              <a:rPr lang="en-US" dirty="0" smtClean="0"/>
              <a:t>local mass effect</a:t>
            </a:r>
          </a:p>
          <a:p>
            <a:pPr lvl="1"/>
            <a:r>
              <a:rPr lang="en-US" dirty="0" smtClean="0"/>
              <a:t>increased intracranial pressure</a:t>
            </a:r>
          </a:p>
          <a:p>
            <a:pPr lvl="1"/>
            <a:r>
              <a:rPr lang="en-US" dirty="0" smtClean="0"/>
              <a:t>intractable seizures </a:t>
            </a:r>
          </a:p>
          <a:p>
            <a:r>
              <a:rPr lang="en-US" dirty="0" smtClean="0"/>
              <a:t>Resection serves several purposes in these circumstances</a:t>
            </a:r>
          </a:p>
          <a:p>
            <a:pPr lvl="1"/>
            <a:r>
              <a:rPr lang="en-US" dirty="0" smtClean="0"/>
              <a:t>alleviation of mass effect</a:t>
            </a:r>
          </a:p>
          <a:p>
            <a:pPr lvl="1"/>
            <a:r>
              <a:rPr lang="en-US" dirty="0" err="1" smtClean="0"/>
              <a:t>cytoreduction</a:t>
            </a:r>
            <a:endParaRPr lang="en-US" dirty="0" smtClean="0"/>
          </a:p>
          <a:p>
            <a:pPr lvl="1"/>
            <a:r>
              <a:rPr lang="en-US" dirty="0" smtClean="0"/>
              <a:t>providing tissue for diagnosis </a:t>
            </a:r>
          </a:p>
          <a:p>
            <a:r>
              <a:rPr lang="en-US" dirty="0" err="1" smtClean="0"/>
              <a:t>Cytoreduction</a:t>
            </a:r>
            <a:r>
              <a:rPr lang="en-US" dirty="0" smtClean="0"/>
              <a:t>: </a:t>
            </a:r>
            <a:r>
              <a:rPr lang="en-US" i="1" dirty="0" smtClean="0"/>
              <a:t>“… can also reduce cerebral edema and potentially improve radio sensitivity and chemo sensitivity. The degree of tumor removal ….. offers the advantage of providing more tissue for histological analysis, increasing the accuracy of pathologic diagnosis. ….also reduces the number of tumor cells at risk for accumulating additional genetic aberrations, thereby reducing the risk for tumor progression and decreasing the potential for malignant transformation….” </a:t>
            </a:r>
            <a:r>
              <a:rPr lang="en-US" dirty="0" smtClean="0"/>
              <a:t> </a:t>
            </a:r>
            <a:r>
              <a:rPr lang="en-US" baseline="30000" dirty="0" smtClean="0"/>
              <a:t>*</a:t>
            </a:r>
            <a:endParaRPr lang="en-US" dirty="0"/>
          </a:p>
        </p:txBody>
      </p:sp>
      <p:sp>
        <p:nvSpPr>
          <p:cNvPr id="4" name="TextBox 3"/>
          <p:cNvSpPr txBox="1"/>
          <p:nvPr/>
        </p:nvSpPr>
        <p:spPr>
          <a:xfrm>
            <a:off x="762000" y="5715000"/>
            <a:ext cx="228600" cy="369332"/>
          </a:xfrm>
          <a:prstGeom prst="rect">
            <a:avLst/>
          </a:prstGeom>
          <a:noFill/>
        </p:spPr>
        <p:txBody>
          <a:bodyPr wrap="square" rtlCol="0">
            <a:spAutoFit/>
          </a:bodyPr>
          <a:lstStyle/>
          <a:p>
            <a:endParaRPr lang="en-US" dirty="0"/>
          </a:p>
        </p:txBody>
      </p:sp>
      <p:sp>
        <p:nvSpPr>
          <p:cNvPr id="5" name="TextBox 4"/>
          <p:cNvSpPr txBox="1"/>
          <p:nvPr/>
        </p:nvSpPr>
        <p:spPr>
          <a:xfrm>
            <a:off x="685800" y="5715000"/>
            <a:ext cx="7745005" cy="646331"/>
          </a:xfrm>
          <a:prstGeom prst="rect">
            <a:avLst/>
          </a:prstGeom>
          <a:noFill/>
        </p:spPr>
        <p:txBody>
          <a:bodyPr wrap="none" rtlCol="0">
            <a:spAutoFit/>
          </a:bodyPr>
          <a:lstStyle/>
          <a:p>
            <a:r>
              <a:rPr lang="en-US" dirty="0" smtClean="0"/>
              <a:t>* Smith JS, Chang EF, </a:t>
            </a:r>
            <a:r>
              <a:rPr lang="en-US" dirty="0" err="1" smtClean="0"/>
              <a:t>Lamborn</a:t>
            </a:r>
            <a:r>
              <a:rPr lang="en-US" dirty="0" smtClean="0"/>
              <a:t> KR, et al: Role of extent of resection in the </a:t>
            </a:r>
          </a:p>
          <a:p>
            <a:r>
              <a:rPr lang="en-US" dirty="0" smtClean="0"/>
              <a:t>long-term outcome of low-grade hemispheric </a:t>
            </a:r>
            <a:r>
              <a:rPr lang="en-US" dirty="0" err="1" smtClean="0"/>
              <a:t>gliomas</a:t>
            </a:r>
            <a:r>
              <a:rPr lang="en-US" dirty="0" smtClean="0"/>
              <a:t>. J </a:t>
            </a:r>
            <a:r>
              <a:rPr lang="en-US" dirty="0" err="1" smtClean="0"/>
              <a:t>Clin</a:t>
            </a:r>
            <a:r>
              <a:rPr lang="en-US" dirty="0" smtClean="0"/>
              <a:t> </a:t>
            </a:r>
            <a:r>
              <a:rPr lang="en-US" dirty="0" err="1" smtClean="0"/>
              <a:t>Oncol</a:t>
            </a:r>
            <a:r>
              <a:rPr lang="en-US" dirty="0" smtClean="0"/>
              <a:t>  2008; 26:1338-1345.</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772400" cy="868362"/>
          </a:xfrm>
        </p:spPr>
        <p:txBody>
          <a:bodyPr>
            <a:normAutofit fontScale="90000"/>
          </a:bodyPr>
          <a:lstStyle/>
          <a:p>
            <a:pPr algn="ctr"/>
            <a:r>
              <a:rPr lang="en-US" dirty="0" smtClean="0"/>
              <a:t>EXTENT OF RESECTION OF GLIOMAS : THE DEBATE</a:t>
            </a:r>
            <a:endParaRPr lang="en-US" dirty="0"/>
          </a:p>
        </p:txBody>
      </p:sp>
      <p:sp>
        <p:nvSpPr>
          <p:cNvPr id="3" name="Content Placeholder 2"/>
          <p:cNvSpPr>
            <a:spLocks noGrp="1"/>
          </p:cNvSpPr>
          <p:nvPr>
            <p:ph sz="quarter" idx="1"/>
          </p:nvPr>
        </p:nvSpPr>
        <p:spPr>
          <a:xfrm>
            <a:off x="914400" y="1905000"/>
            <a:ext cx="7772400" cy="3657600"/>
          </a:xfrm>
        </p:spPr>
        <p:txBody>
          <a:bodyPr/>
          <a:lstStyle/>
          <a:p>
            <a:r>
              <a:rPr lang="en-US" dirty="0" smtClean="0"/>
              <a:t>GTR vs. biopsy?</a:t>
            </a:r>
          </a:p>
          <a:p>
            <a:r>
              <a:rPr lang="en-US" dirty="0" err="1" smtClean="0"/>
              <a:t>Debulking</a:t>
            </a:r>
            <a:r>
              <a:rPr lang="en-US" dirty="0" smtClean="0"/>
              <a:t> vs. biopsy?</a:t>
            </a:r>
          </a:p>
          <a:p>
            <a:r>
              <a:rPr lang="en-US" dirty="0" smtClean="0"/>
              <a:t>GTR vs. near TR?</a:t>
            </a:r>
          </a:p>
          <a:p>
            <a:r>
              <a:rPr lang="en-US" dirty="0" smtClean="0"/>
              <a:t>GTR vs. GTR plus margin of “normal” tissue (</a:t>
            </a:r>
            <a:r>
              <a:rPr lang="en-US" dirty="0" err="1" smtClean="0"/>
              <a:t>lobectomy</a:t>
            </a:r>
            <a:r>
              <a:rPr lang="en-US" dirty="0" smtClean="0"/>
              <a:t>)?</a:t>
            </a:r>
          </a:p>
          <a:p>
            <a:r>
              <a:rPr lang="en-US" dirty="0" smtClean="0"/>
              <a:t>Only observation.</a:t>
            </a:r>
            <a:endParaRPr lang="en-US" dirty="0"/>
          </a:p>
        </p:txBody>
      </p:sp>
      <p:pic>
        <p:nvPicPr>
          <p:cNvPr id="5" name="Picture 4" descr="AIIMS_Logo"/>
          <p:cNvPicPr>
            <a:picLocks noChangeAspect="1" noChangeArrowheads="1"/>
          </p:cNvPicPr>
          <p:nvPr/>
        </p:nvPicPr>
        <p:blipFill>
          <a:blip r:embed="rId2"/>
          <a:srcRect/>
          <a:stretch>
            <a:fillRect/>
          </a:stretch>
        </p:blipFill>
        <p:spPr bwMode="auto">
          <a:xfrm>
            <a:off x="8124666" y="152400"/>
            <a:ext cx="866934" cy="838200"/>
          </a:xfrm>
          <a:prstGeom prst="rect">
            <a:avLst/>
          </a:prstGeom>
          <a:noFill/>
          <a:ln>
            <a:solidFill>
              <a:prstClr val="black"/>
            </a:solidFill>
          </a:ln>
        </p:spPr>
      </p:pic>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600200"/>
            <a:ext cx="8382000" cy="3810000"/>
          </a:xfrm>
        </p:spPr>
        <p:txBody>
          <a:bodyPr>
            <a:normAutofit fontScale="85000" lnSpcReduction="20000"/>
          </a:bodyPr>
          <a:lstStyle/>
          <a:p>
            <a:r>
              <a:rPr lang="en-US" sz="3100" dirty="0" smtClean="0"/>
              <a:t>Retrospective study - Seizures in 81% cases</a:t>
            </a:r>
          </a:p>
          <a:p>
            <a:r>
              <a:rPr lang="en-US" sz="3100" dirty="0" smtClean="0"/>
              <a:t>50% had uncontrolled seizures at the time of resection despite antiepileptic Rx. </a:t>
            </a:r>
          </a:p>
          <a:p>
            <a:r>
              <a:rPr lang="en-US" sz="3100" dirty="0" smtClean="0"/>
              <a:t>Postoperative : 90% were seizure free or had meaningful improvement.</a:t>
            </a:r>
          </a:p>
          <a:p>
            <a:r>
              <a:rPr lang="en-US" sz="3100" dirty="0" smtClean="0"/>
              <a:t>Surgical resection : effective means of reducing seizure burden. </a:t>
            </a:r>
          </a:p>
          <a:p>
            <a:r>
              <a:rPr lang="en-US" sz="3100" dirty="0" smtClean="0">
                <a:solidFill>
                  <a:srgbClr val="C00000"/>
                </a:solidFill>
              </a:rPr>
              <a:t>Factors associated with post-op freedom from seizures: </a:t>
            </a:r>
          </a:p>
          <a:p>
            <a:pPr lvl="1"/>
            <a:r>
              <a:rPr lang="en-US" sz="2800" b="1" i="1" u="sng" dirty="0" smtClean="0">
                <a:solidFill>
                  <a:srgbClr val="00B050"/>
                </a:solidFill>
              </a:rPr>
              <a:t>Gross total tumor resection</a:t>
            </a:r>
          </a:p>
          <a:p>
            <a:pPr lvl="1"/>
            <a:r>
              <a:rPr lang="en-US" sz="2800" dirty="0" smtClean="0"/>
              <a:t>Preoperative seizure history of &lt; 1 year</a:t>
            </a:r>
          </a:p>
          <a:p>
            <a:pPr lvl="1"/>
            <a:r>
              <a:rPr lang="en-US" sz="2800" dirty="0" smtClean="0"/>
              <a:t>Non–simple partial seizure type. </a:t>
            </a:r>
          </a:p>
          <a:p>
            <a:pPr lvl="1"/>
            <a:endParaRPr lang="en-US" dirty="0" smtClean="0"/>
          </a:p>
          <a:p>
            <a:endParaRPr lang="en-US" dirty="0"/>
          </a:p>
        </p:txBody>
      </p:sp>
      <p:sp>
        <p:nvSpPr>
          <p:cNvPr id="4" name="TextBox 3"/>
          <p:cNvSpPr txBox="1"/>
          <p:nvPr/>
        </p:nvSpPr>
        <p:spPr>
          <a:xfrm>
            <a:off x="533400" y="228600"/>
            <a:ext cx="8229600" cy="1538883"/>
          </a:xfrm>
          <a:prstGeom prst="rect">
            <a:avLst/>
          </a:prstGeom>
          <a:noFill/>
        </p:spPr>
        <p:txBody>
          <a:bodyPr wrap="square" rtlCol="0">
            <a:spAutoFit/>
          </a:bodyPr>
          <a:lstStyle/>
          <a:p>
            <a:r>
              <a:rPr lang="en-US" sz="2000" b="1" i="1" dirty="0" smtClean="0">
                <a:solidFill>
                  <a:srgbClr val="7030A0"/>
                </a:solidFill>
              </a:rPr>
              <a:t>Chang EF, Potts MB, </a:t>
            </a:r>
            <a:r>
              <a:rPr lang="en-US" sz="2000" b="1" i="1" dirty="0" err="1" smtClean="0">
                <a:solidFill>
                  <a:srgbClr val="7030A0"/>
                </a:solidFill>
              </a:rPr>
              <a:t>Keles</a:t>
            </a:r>
            <a:r>
              <a:rPr lang="en-US" sz="2000" b="1" i="1" dirty="0" smtClean="0">
                <a:solidFill>
                  <a:srgbClr val="7030A0"/>
                </a:solidFill>
              </a:rPr>
              <a:t> GE, et al: Seizure characteristics and control following </a:t>
            </a:r>
          </a:p>
          <a:p>
            <a:pPr algn="ctr"/>
            <a:r>
              <a:rPr lang="en-US" sz="2000" b="1" i="1" dirty="0" smtClean="0">
                <a:solidFill>
                  <a:srgbClr val="7030A0"/>
                </a:solidFill>
              </a:rPr>
              <a:t>resection in 332 patients with low-grade </a:t>
            </a:r>
            <a:r>
              <a:rPr lang="en-US" sz="2000" b="1" i="1" dirty="0" err="1" smtClean="0">
                <a:solidFill>
                  <a:srgbClr val="7030A0"/>
                </a:solidFill>
              </a:rPr>
              <a:t>gliomas</a:t>
            </a:r>
            <a:r>
              <a:rPr lang="en-US" sz="2000" b="1" i="1" dirty="0" smtClean="0">
                <a:solidFill>
                  <a:srgbClr val="7030A0"/>
                </a:solidFill>
              </a:rPr>
              <a:t>. J </a:t>
            </a:r>
            <a:r>
              <a:rPr lang="en-US" sz="2000" b="1" i="1" dirty="0" err="1" smtClean="0">
                <a:solidFill>
                  <a:srgbClr val="7030A0"/>
                </a:solidFill>
              </a:rPr>
              <a:t>Neurosurg</a:t>
            </a:r>
            <a:r>
              <a:rPr lang="en-US" sz="2000" b="1" i="1" dirty="0" smtClean="0">
                <a:solidFill>
                  <a:srgbClr val="7030A0"/>
                </a:solidFill>
              </a:rPr>
              <a:t> 2008; 108:227-235</a:t>
            </a:r>
            <a:r>
              <a:rPr lang="en-US" sz="2000" i="1" dirty="0" smtClean="0"/>
              <a:t>. </a:t>
            </a:r>
            <a:r>
              <a:rPr lang="en-US" dirty="0" smtClean="0"/>
              <a:t>Department of Neurological Surgery &amp; Brain Tumor Research Center, University of California,</a:t>
            </a:r>
          </a:p>
          <a:p>
            <a:pPr algn="ctr"/>
            <a:r>
              <a:rPr lang="en-US" dirty="0" smtClean="0"/>
              <a:t>San Francisco, California</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74638"/>
            <a:ext cx="7772400" cy="639762"/>
          </a:xfrm>
        </p:spPr>
        <p:txBody>
          <a:bodyPr>
            <a:normAutofit fontScale="90000"/>
          </a:bodyPr>
          <a:lstStyle/>
          <a:p>
            <a:pPr algn="ctr"/>
            <a:r>
              <a:rPr lang="en-US" dirty="0" smtClean="0"/>
              <a:t>LGG: Surgical Resection</a:t>
            </a:r>
            <a:endParaRPr lang="en-US" dirty="0"/>
          </a:p>
        </p:txBody>
      </p:sp>
      <p:sp>
        <p:nvSpPr>
          <p:cNvPr id="3" name="Content Placeholder 2"/>
          <p:cNvSpPr>
            <a:spLocks noGrp="1"/>
          </p:cNvSpPr>
          <p:nvPr>
            <p:ph sz="quarter" idx="1"/>
          </p:nvPr>
        </p:nvSpPr>
        <p:spPr>
          <a:xfrm>
            <a:off x="228600" y="1143000"/>
            <a:ext cx="8610600" cy="4572000"/>
          </a:xfrm>
        </p:spPr>
        <p:txBody>
          <a:bodyPr>
            <a:normAutofit fontScale="92500" lnSpcReduction="20000"/>
          </a:bodyPr>
          <a:lstStyle/>
          <a:p>
            <a:pPr algn="just"/>
            <a:r>
              <a:rPr lang="en-US" dirty="0" smtClean="0"/>
              <a:t>Contemporary neurosurgical methods: USG, functional mapping, frameless navigational, and intraoperative imaging -  more extensive resections with less morbidity. </a:t>
            </a:r>
          </a:p>
          <a:p>
            <a:pPr algn="just"/>
            <a:r>
              <a:rPr lang="en-US" dirty="0" err="1" smtClean="0"/>
              <a:t>Intraoperative</a:t>
            </a:r>
            <a:r>
              <a:rPr lang="en-US" dirty="0" smtClean="0"/>
              <a:t> USG: </a:t>
            </a:r>
          </a:p>
          <a:p>
            <a:pPr lvl="1" algn="just"/>
            <a:r>
              <a:rPr lang="en-US" dirty="0" smtClean="0"/>
              <a:t>real-time </a:t>
            </a:r>
            <a:r>
              <a:rPr lang="en-US" dirty="0" err="1" smtClean="0"/>
              <a:t>intraoperative</a:t>
            </a:r>
            <a:r>
              <a:rPr lang="en-US" dirty="0" smtClean="0"/>
              <a:t> data, helpful in detecting the tumor, delineating its margins, and differentiating tumor from </a:t>
            </a:r>
            <a:r>
              <a:rPr lang="en-US" dirty="0" err="1" smtClean="0"/>
              <a:t>peritumoral</a:t>
            </a:r>
            <a:r>
              <a:rPr lang="en-US" dirty="0" smtClean="0"/>
              <a:t> edema, cyst, necrosis, and adjacent normal brain tissue. </a:t>
            </a:r>
          </a:p>
          <a:p>
            <a:pPr lvl="1" algn="just"/>
            <a:r>
              <a:rPr lang="en-US" dirty="0" smtClean="0"/>
              <a:t>use is limited by artifact from blood and surgical trauma at the margin of resection, post resection tumor volumes based on </a:t>
            </a:r>
            <a:r>
              <a:rPr lang="en-US" dirty="0" err="1" smtClean="0"/>
              <a:t>intraoperative</a:t>
            </a:r>
            <a:r>
              <a:rPr lang="en-US" dirty="0" smtClean="0"/>
              <a:t> </a:t>
            </a:r>
            <a:r>
              <a:rPr lang="en-US" dirty="0" err="1" smtClean="0"/>
              <a:t>ultrasonography</a:t>
            </a:r>
            <a:r>
              <a:rPr lang="en-US" dirty="0" smtClean="0"/>
              <a:t> significantly correlate with those determined by postoperative MRI.</a:t>
            </a:r>
            <a:r>
              <a:rPr lang="en-US" baseline="30000" dirty="0" smtClean="0"/>
              <a:t>*1</a:t>
            </a:r>
          </a:p>
          <a:p>
            <a:pPr algn="just"/>
            <a:r>
              <a:rPr lang="en-US" dirty="0" err="1" smtClean="0"/>
              <a:t>Intraoperative</a:t>
            </a:r>
            <a:r>
              <a:rPr lang="en-US" dirty="0" smtClean="0"/>
              <a:t> MRI:  may allow for greater extent of resection, particularly when tumor-infiltrated tissue cannot be grossly distinguished from normal tissue.</a:t>
            </a:r>
            <a:r>
              <a:rPr lang="en-US" baseline="30000" dirty="0" smtClean="0"/>
              <a:t>*2 </a:t>
            </a:r>
          </a:p>
        </p:txBody>
      </p:sp>
      <p:sp>
        <p:nvSpPr>
          <p:cNvPr id="4" name="TextBox 3"/>
          <p:cNvSpPr txBox="1"/>
          <p:nvPr/>
        </p:nvSpPr>
        <p:spPr>
          <a:xfrm>
            <a:off x="762000" y="5715000"/>
            <a:ext cx="228600" cy="369332"/>
          </a:xfrm>
          <a:prstGeom prst="rect">
            <a:avLst/>
          </a:prstGeom>
          <a:noFill/>
        </p:spPr>
        <p:txBody>
          <a:bodyPr wrap="square" rtlCol="0">
            <a:spAutoFit/>
          </a:bodyPr>
          <a:lstStyle/>
          <a:p>
            <a:endParaRPr lang="en-US" dirty="0"/>
          </a:p>
        </p:txBody>
      </p:sp>
      <p:sp>
        <p:nvSpPr>
          <p:cNvPr id="5" name="TextBox 4"/>
          <p:cNvSpPr txBox="1"/>
          <p:nvPr/>
        </p:nvSpPr>
        <p:spPr>
          <a:xfrm>
            <a:off x="228600" y="5562600"/>
            <a:ext cx="9023689" cy="1200329"/>
          </a:xfrm>
          <a:prstGeom prst="rect">
            <a:avLst/>
          </a:prstGeom>
          <a:noFill/>
        </p:spPr>
        <p:txBody>
          <a:bodyPr wrap="none" rtlCol="0">
            <a:spAutoFit/>
          </a:bodyPr>
          <a:lstStyle/>
          <a:p>
            <a:r>
              <a:rPr lang="en-US" dirty="0" smtClean="0"/>
              <a:t>*1. </a:t>
            </a:r>
            <a:r>
              <a:rPr lang="en-US" dirty="0" err="1" smtClean="0"/>
              <a:t>Hammoud</a:t>
            </a:r>
            <a:r>
              <a:rPr lang="en-US" dirty="0" smtClean="0"/>
              <a:t> MA et al: Use of </a:t>
            </a:r>
            <a:r>
              <a:rPr lang="en-US" dirty="0" err="1" smtClean="0"/>
              <a:t>intraoperative</a:t>
            </a:r>
            <a:r>
              <a:rPr lang="en-US" dirty="0" smtClean="0"/>
              <a:t> ultrasound for localizing tumors and determining </a:t>
            </a:r>
          </a:p>
          <a:p>
            <a:r>
              <a:rPr lang="en-US" dirty="0" smtClean="0"/>
              <a:t>the extent of resection: a comparative study with magnetic resonance imaging. JNS 1996; 84:737-741.</a:t>
            </a:r>
          </a:p>
          <a:p>
            <a:r>
              <a:rPr lang="en-US" dirty="0" smtClean="0"/>
              <a:t>*2. Claus EB et al: Survival rates in patients with low-grade glioma after intraoperative MRI guidance. </a:t>
            </a:r>
          </a:p>
          <a:p>
            <a:r>
              <a:rPr lang="en-US" dirty="0" smtClean="0"/>
              <a:t>Cancer  2005; 103:1227-1233.</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143000"/>
            <a:ext cx="8686800" cy="5562600"/>
          </a:xfrm>
        </p:spPr>
        <p:txBody>
          <a:bodyPr>
            <a:normAutofit/>
          </a:bodyPr>
          <a:lstStyle/>
          <a:p>
            <a:r>
              <a:rPr lang="en-US" dirty="0" smtClean="0"/>
              <a:t>Stimulation mapping techniques: </a:t>
            </a:r>
          </a:p>
          <a:p>
            <a:pPr lvl="1"/>
            <a:r>
              <a:rPr lang="en-US" dirty="0" smtClean="0"/>
              <a:t>minimize morbidity </a:t>
            </a:r>
          </a:p>
          <a:p>
            <a:pPr lvl="1"/>
            <a:r>
              <a:rPr lang="en-US" dirty="0" smtClean="0"/>
              <a:t>allows radical resections of tumors located in or around cortical and </a:t>
            </a:r>
            <a:r>
              <a:rPr lang="en-US" dirty="0" err="1" smtClean="0"/>
              <a:t>subcortical</a:t>
            </a:r>
            <a:r>
              <a:rPr lang="en-US" dirty="0" smtClean="0"/>
              <a:t> functionally eloquent sites</a:t>
            </a:r>
          </a:p>
          <a:p>
            <a:pPr algn="just"/>
            <a:r>
              <a:rPr lang="en-US" dirty="0" smtClean="0"/>
              <a:t>“</a:t>
            </a:r>
            <a:r>
              <a:rPr lang="en-US" i="1" dirty="0" smtClean="0"/>
              <a:t>For lesions in and around language pathways, awake mapping remains the gold standard for minimizing morbidity and maximizing extent of resection</a:t>
            </a:r>
            <a:r>
              <a:rPr lang="en-US" dirty="0" smtClean="0"/>
              <a:t>.”</a:t>
            </a:r>
          </a:p>
          <a:p>
            <a:r>
              <a:rPr lang="en-US" dirty="0" smtClean="0"/>
              <a:t> </a:t>
            </a:r>
            <a:r>
              <a:rPr lang="en-US" dirty="0" err="1" smtClean="0"/>
              <a:t>Intraoperative</a:t>
            </a:r>
            <a:r>
              <a:rPr lang="en-US" dirty="0" smtClean="0"/>
              <a:t> </a:t>
            </a:r>
            <a:r>
              <a:rPr lang="en-US" dirty="0" err="1" smtClean="0"/>
              <a:t>corticography</a:t>
            </a:r>
            <a:r>
              <a:rPr lang="en-US" dirty="0" smtClean="0"/>
              <a:t> - useful adjunct, but it is primarily reserved for patients with intractable epilepsy.</a:t>
            </a:r>
          </a:p>
          <a:p>
            <a:endParaRPr lang="en-US" dirty="0"/>
          </a:p>
        </p:txBody>
      </p:sp>
      <p:sp>
        <p:nvSpPr>
          <p:cNvPr id="4" name="Title 1"/>
          <p:cNvSpPr>
            <a:spLocks noGrp="1"/>
          </p:cNvSpPr>
          <p:nvPr>
            <p:ph type="title"/>
          </p:nvPr>
        </p:nvSpPr>
        <p:spPr>
          <a:xfrm>
            <a:off x="1143000" y="228600"/>
            <a:ext cx="6477000" cy="457200"/>
          </a:xfrm>
        </p:spPr>
        <p:txBody>
          <a:bodyPr>
            <a:normAutofit fontScale="90000"/>
          </a:bodyPr>
          <a:lstStyle/>
          <a:p>
            <a:pPr algn="ctr"/>
            <a:r>
              <a:rPr lang="en-US" sz="2800" dirty="0" smtClean="0"/>
              <a:t>LGG: Surgical Resection</a:t>
            </a:r>
            <a:endParaRPr lang="en-US" sz="2800" dirty="0"/>
          </a:p>
        </p:txBody>
      </p:sp>
      <p:sp>
        <p:nvSpPr>
          <p:cNvPr id="5" name="TextBox 4"/>
          <p:cNvSpPr txBox="1"/>
          <p:nvPr/>
        </p:nvSpPr>
        <p:spPr>
          <a:xfrm>
            <a:off x="381000" y="572869"/>
            <a:ext cx="8444812" cy="646331"/>
          </a:xfrm>
          <a:prstGeom prst="rect">
            <a:avLst/>
          </a:prstGeom>
          <a:noFill/>
        </p:spPr>
        <p:txBody>
          <a:bodyPr wrap="none" rtlCol="0">
            <a:spAutoFit/>
          </a:bodyPr>
          <a:lstStyle/>
          <a:p>
            <a:r>
              <a:rPr lang="en-US" dirty="0" err="1" smtClean="0"/>
              <a:t>Sanai</a:t>
            </a:r>
            <a:r>
              <a:rPr lang="en-US" dirty="0" smtClean="0"/>
              <a:t> N, </a:t>
            </a:r>
            <a:r>
              <a:rPr lang="en-US" dirty="0" err="1" smtClean="0"/>
              <a:t>Mirzadeh</a:t>
            </a:r>
            <a:r>
              <a:rPr lang="en-US" dirty="0" smtClean="0"/>
              <a:t> Z, Berger MS: Functional outcome after language mapping for glioma resection. </a:t>
            </a:r>
          </a:p>
          <a:p>
            <a:pPr algn="ctr"/>
            <a:r>
              <a:rPr lang="en-US" b="1" dirty="0" smtClean="0">
                <a:solidFill>
                  <a:srgbClr val="C00000"/>
                </a:solidFill>
              </a:rPr>
              <a:t>N </a:t>
            </a:r>
            <a:r>
              <a:rPr lang="en-US" b="1" dirty="0" err="1" smtClean="0">
                <a:solidFill>
                  <a:srgbClr val="C00000"/>
                </a:solidFill>
              </a:rPr>
              <a:t>Engl</a:t>
            </a:r>
            <a:r>
              <a:rPr lang="en-US" b="1" dirty="0" smtClean="0">
                <a:solidFill>
                  <a:srgbClr val="C00000"/>
                </a:solidFill>
              </a:rPr>
              <a:t> J Med  2008; 358:18-27</a:t>
            </a:r>
            <a:r>
              <a:rPr lang="en-US" dirty="0" smtClean="0"/>
              <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447800"/>
            <a:ext cx="8229600" cy="4572000"/>
          </a:xfrm>
        </p:spPr>
        <p:txBody>
          <a:bodyPr>
            <a:normAutofit fontScale="92500"/>
          </a:bodyPr>
          <a:lstStyle/>
          <a:p>
            <a:r>
              <a:rPr lang="en-US" dirty="0" smtClean="0"/>
              <a:t>Role for surgery in minimally symptomatic or asymptomatic lesions remains controversial. </a:t>
            </a:r>
          </a:p>
          <a:p>
            <a:r>
              <a:rPr lang="en-US" dirty="0" smtClean="0"/>
              <a:t>Historical debate: “whether the extent of resection actually confers any survival advantage for these patients ??” </a:t>
            </a:r>
          </a:p>
          <a:p>
            <a:r>
              <a:rPr lang="en-US" dirty="0" smtClean="0"/>
              <a:t>Recent body of evidence suggests that more extensive resection at the time of initial diagnosis is a favorable prognostic factor. </a:t>
            </a:r>
          </a:p>
          <a:p>
            <a:r>
              <a:rPr lang="en-US" i="1" dirty="0" smtClean="0">
                <a:solidFill>
                  <a:srgbClr val="C00000"/>
                </a:solidFill>
              </a:rPr>
              <a:t>“….Although most reports are retrospective, it is unlikely that the necessary prospective randomized studies will be conducted to address the role of extent of resection on outcome in LGG patients owing to the relatively limited numbers of patients, the typically long survival times, and a general lack of equipoise with regard to treatment options among care providers….”</a:t>
            </a:r>
          </a:p>
          <a:p>
            <a:endParaRPr lang="en-US" dirty="0"/>
          </a:p>
        </p:txBody>
      </p:sp>
      <p:sp>
        <p:nvSpPr>
          <p:cNvPr id="4" name="Title 1"/>
          <p:cNvSpPr>
            <a:spLocks noGrp="1"/>
          </p:cNvSpPr>
          <p:nvPr>
            <p:ph type="title"/>
          </p:nvPr>
        </p:nvSpPr>
        <p:spPr>
          <a:xfrm>
            <a:off x="914400" y="274638"/>
            <a:ext cx="7772400" cy="715962"/>
          </a:xfrm>
        </p:spPr>
        <p:txBody>
          <a:bodyPr>
            <a:normAutofit fontScale="90000"/>
          </a:bodyPr>
          <a:lstStyle/>
          <a:p>
            <a:pPr algn="ctr"/>
            <a:r>
              <a:rPr lang="en-US" dirty="0" smtClean="0"/>
              <a:t>LGG: Surgical Resection</a:t>
            </a:r>
            <a:endParaRPr lang="en-US" dirty="0"/>
          </a:p>
        </p:txBody>
      </p:sp>
      <p:sp>
        <p:nvSpPr>
          <p:cNvPr id="5" name="TextBox 4"/>
          <p:cNvSpPr txBox="1"/>
          <p:nvPr/>
        </p:nvSpPr>
        <p:spPr>
          <a:xfrm>
            <a:off x="685800" y="5983069"/>
            <a:ext cx="7745005" cy="646331"/>
          </a:xfrm>
          <a:prstGeom prst="rect">
            <a:avLst/>
          </a:prstGeom>
          <a:noFill/>
        </p:spPr>
        <p:txBody>
          <a:bodyPr wrap="none" rtlCol="0">
            <a:spAutoFit/>
          </a:bodyPr>
          <a:lstStyle/>
          <a:p>
            <a:pPr algn="ctr"/>
            <a:r>
              <a:rPr lang="en-US" dirty="0" smtClean="0"/>
              <a:t>Smith JS, Chang EF, </a:t>
            </a:r>
            <a:r>
              <a:rPr lang="en-US" dirty="0" err="1" smtClean="0"/>
              <a:t>Lamborn</a:t>
            </a:r>
            <a:r>
              <a:rPr lang="en-US" dirty="0" smtClean="0"/>
              <a:t> KR, et al: Role of extent of resection in the </a:t>
            </a:r>
          </a:p>
          <a:p>
            <a:r>
              <a:rPr lang="en-US" dirty="0" smtClean="0"/>
              <a:t>long-term outcome of low-grade hemispheric </a:t>
            </a:r>
            <a:r>
              <a:rPr lang="en-US" dirty="0" err="1" smtClean="0"/>
              <a:t>gliomas</a:t>
            </a:r>
            <a:r>
              <a:rPr lang="en-US" dirty="0" smtClean="0"/>
              <a:t>. J </a:t>
            </a:r>
            <a:r>
              <a:rPr lang="en-US" dirty="0" err="1" smtClean="0"/>
              <a:t>Clin</a:t>
            </a:r>
            <a:r>
              <a:rPr lang="en-US" dirty="0" smtClean="0"/>
              <a:t> </a:t>
            </a:r>
            <a:r>
              <a:rPr lang="en-US" dirty="0" err="1" smtClean="0"/>
              <a:t>Oncol</a:t>
            </a:r>
            <a:r>
              <a:rPr lang="en-US" dirty="0" smtClean="0"/>
              <a:t>  2008; 26:1338-1345.</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81000"/>
            <a:ext cx="8839200" cy="1143000"/>
          </a:xfrm>
        </p:spPr>
        <p:txBody>
          <a:bodyPr>
            <a:normAutofit fontScale="90000"/>
          </a:bodyPr>
          <a:lstStyle/>
          <a:p>
            <a:pPr algn="ctr"/>
            <a:r>
              <a:rPr lang="en-US" sz="2700" dirty="0" smtClean="0"/>
              <a:t>Smith JS et al: Role of extent of resection in the long-term outcome of low-grade hemispheric </a:t>
            </a:r>
            <a:r>
              <a:rPr lang="en-US" sz="2700" dirty="0" err="1" smtClean="0"/>
              <a:t>gliomas</a:t>
            </a:r>
            <a:r>
              <a:rPr lang="en-US" sz="2700" dirty="0" smtClean="0"/>
              <a:t>. </a:t>
            </a:r>
            <a:br>
              <a:rPr lang="en-US" sz="2700" dirty="0" smtClean="0"/>
            </a:br>
            <a:r>
              <a:rPr lang="en-US" sz="1800" dirty="0" smtClean="0"/>
              <a:t>Depart of N Surgery, Brain Tumor Research Center, University of California, San Francisco, CA.</a:t>
            </a:r>
            <a:r>
              <a:rPr lang="en-US" sz="2700" dirty="0" smtClean="0"/>
              <a:t/>
            </a:r>
            <a:br>
              <a:rPr lang="en-US" sz="2700" dirty="0" smtClean="0"/>
            </a:br>
            <a:r>
              <a:rPr lang="en-US" sz="2200" i="1" dirty="0" smtClean="0"/>
              <a:t>J </a:t>
            </a:r>
            <a:r>
              <a:rPr lang="en-US" sz="2200" i="1" dirty="0" err="1" smtClean="0"/>
              <a:t>Clin</a:t>
            </a:r>
            <a:r>
              <a:rPr lang="en-US" sz="2200" i="1" dirty="0" smtClean="0"/>
              <a:t> </a:t>
            </a:r>
            <a:r>
              <a:rPr lang="en-US" sz="2200" i="1" dirty="0" err="1" smtClean="0"/>
              <a:t>Oncol</a:t>
            </a:r>
            <a:r>
              <a:rPr lang="en-US" sz="2200" i="1" dirty="0" smtClean="0"/>
              <a:t>  2008; 26:1338-1345.</a:t>
            </a:r>
            <a:endParaRPr lang="en-US" i="1" dirty="0"/>
          </a:p>
        </p:txBody>
      </p:sp>
      <p:sp>
        <p:nvSpPr>
          <p:cNvPr id="3" name="Content Placeholder 2"/>
          <p:cNvSpPr>
            <a:spLocks noGrp="1"/>
          </p:cNvSpPr>
          <p:nvPr>
            <p:ph sz="quarter" idx="1"/>
          </p:nvPr>
        </p:nvSpPr>
        <p:spPr>
          <a:xfrm>
            <a:off x="685800" y="1600200"/>
            <a:ext cx="7772400" cy="762000"/>
          </a:xfrm>
        </p:spPr>
        <p:txBody>
          <a:bodyPr>
            <a:normAutofit/>
          </a:bodyPr>
          <a:lstStyle/>
          <a:p>
            <a:r>
              <a:rPr lang="en-US" dirty="0" smtClean="0"/>
              <a:t>N= 216, retrospective study</a:t>
            </a:r>
          </a:p>
          <a:p>
            <a:endParaRPr lang="en-US" dirty="0" smtClean="0"/>
          </a:p>
          <a:p>
            <a:endParaRPr lang="en-US" dirty="0"/>
          </a:p>
        </p:txBody>
      </p:sp>
      <p:graphicFrame>
        <p:nvGraphicFramePr>
          <p:cNvPr id="4" name="Table 3"/>
          <p:cNvGraphicFramePr>
            <a:graphicFrameLocks noGrp="1"/>
          </p:cNvGraphicFramePr>
          <p:nvPr/>
        </p:nvGraphicFramePr>
        <p:xfrm>
          <a:off x="228600" y="3200400"/>
          <a:ext cx="8610600" cy="2209801"/>
        </p:xfrm>
        <a:graphic>
          <a:graphicData uri="http://schemas.openxmlformats.org/drawingml/2006/table">
            <a:tbl>
              <a:tblPr firstRow="1" bandRow="1">
                <a:tableStyleId>{5C22544A-7EE6-4342-B048-85BDC9FD1C3A}</a:tableStyleId>
              </a:tblPr>
              <a:tblGrid>
                <a:gridCol w="2743200"/>
                <a:gridCol w="2895600"/>
                <a:gridCol w="2971800"/>
              </a:tblGrid>
              <a:tr h="828675">
                <a:tc>
                  <a:txBody>
                    <a:bodyPr/>
                    <a:lstStyle/>
                    <a:p>
                      <a:pPr algn="ctr"/>
                      <a:r>
                        <a:rPr lang="en-US" sz="2400" dirty="0" smtClean="0"/>
                        <a:t>Extent</a:t>
                      </a:r>
                      <a:r>
                        <a:rPr lang="en-US" sz="2400" baseline="0" dirty="0" smtClean="0"/>
                        <a:t> of resection</a:t>
                      </a:r>
                      <a:endParaRPr lang="en-US" sz="2400" dirty="0"/>
                    </a:p>
                  </a:txBody>
                  <a:tcPr/>
                </a:tc>
                <a:tc>
                  <a:txBody>
                    <a:bodyPr/>
                    <a:lstStyle/>
                    <a:p>
                      <a:pPr algn="ctr"/>
                      <a:r>
                        <a:rPr lang="en-US" sz="2400" dirty="0" smtClean="0"/>
                        <a:t>8-yr overall</a:t>
                      </a:r>
                      <a:r>
                        <a:rPr lang="en-US" sz="2400" baseline="0" dirty="0" smtClean="0"/>
                        <a:t> survival</a:t>
                      </a:r>
                      <a:endParaRPr lang="en-US" sz="2400" dirty="0"/>
                    </a:p>
                  </a:txBody>
                  <a:tcPr/>
                </a:tc>
                <a:tc>
                  <a:txBody>
                    <a:bodyPr/>
                    <a:lstStyle/>
                    <a:p>
                      <a:pPr algn="ctr"/>
                      <a:r>
                        <a:rPr lang="en-US" sz="2400" dirty="0" smtClean="0"/>
                        <a:t>Progression free</a:t>
                      </a:r>
                      <a:r>
                        <a:rPr lang="en-US" sz="2400" baseline="0" dirty="0" smtClean="0"/>
                        <a:t> survival</a:t>
                      </a:r>
                      <a:endParaRPr lang="en-US" sz="2400" dirty="0"/>
                    </a:p>
                  </a:txBody>
                  <a:tcPr/>
                </a:tc>
              </a:tr>
              <a:tr h="690563">
                <a:tc>
                  <a:txBody>
                    <a:bodyPr/>
                    <a:lstStyle/>
                    <a:p>
                      <a:pPr algn="ctr"/>
                      <a:r>
                        <a:rPr lang="en-US" sz="2400" dirty="0" smtClean="0">
                          <a:latin typeface="Calibri"/>
                        </a:rPr>
                        <a:t>≥</a:t>
                      </a:r>
                      <a:r>
                        <a:rPr lang="en-US" sz="2400" dirty="0" smtClean="0"/>
                        <a:t> 90% </a:t>
                      </a:r>
                      <a:endParaRPr lang="en-US" sz="2400" dirty="0"/>
                    </a:p>
                  </a:txBody>
                  <a:tcPr/>
                </a:tc>
                <a:tc>
                  <a:txBody>
                    <a:bodyPr/>
                    <a:lstStyle/>
                    <a:p>
                      <a:pPr algn="ctr"/>
                      <a:r>
                        <a:rPr lang="en-US" sz="2400" dirty="0" smtClean="0"/>
                        <a:t>91 %</a:t>
                      </a:r>
                      <a:endParaRPr lang="en-US" sz="2400" dirty="0"/>
                    </a:p>
                  </a:txBody>
                  <a:tcPr/>
                </a:tc>
                <a:tc>
                  <a:txBody>
                    <a:bodyPr/>
                    <a:lstStyle/>
                    <a:p>
                      <a:pPr algn="ctr"/>
                      <a:r>
                        <a:rPr lang="en-US" sz="2400" dirty="0" smtClean="0"/>
                        <a:t>43 %</a:t>
                      </a:r>
                      <a:endParaRPr lang="en-US" sz="2400" dirty="0"/>
                    </a:p>
                  </a:txBody>
                  <a:tcPr/>
                </a:tc>
              </a:tr>
              <a:tr h="690563">
                <a:tc>
                  <a:txBody>
                    <a:bodyPr/>
                    <a:lstStyle/>
                    <a:p>
                      <a:pPr algn="ctr"/>
                      <a:r>
                        <a:rPr lang="en-US" sz="2400" dirty="0" smtClean="0"/>
                        <a:t>&lt; 90 %</a:t>
                      </a:r>
                      <a:endParaRPr lang="en-US" sz="2400" dirty="0"/>
                    </a:p>
                  </a:txBody>
                  <a:tcPr/>
                </a:tc>
                <a:tc>
                  <a:txBody>
                    <a:bodyPr/>
                    <a:lstStyle/>
                    <a:p>
                      <a:pPr algn="ctr"/>
                      <a:r>
                        <a:rPr lang="en-US" sz="2400" dirty="0" smtClean="0"/>
                        <a:t>60 %</a:t>
                      </a:r>
                      <a:endParaRPr lang="en-US" sz="2400" dirty="0"/>
                    </a:p>
                  </a:txBody>
                  <a:tcPr/>
                </a:tc>
                <a:tc>
                  <a:txBody>
                    <a:bodyPr/>
                    <a:lstStyle/>
                    <a:p>
                      <a:pPr algn="ctr"/>
                      <a:r>
                        <a:rPr lang="en-US" sz="2400" dirty="0" smtClean="0"/>
                        <a:t>21 %</a:t>
                      </a:r>
                      <a:endParaRPr lang="en-US" sz="2400" dirty="0"/>
                    </a:p>
                  </a:txBody>
                  <a:tcPr/>
                </a:tc>
              </a:tr>
            </a:tbl>
          </a:graphicData>
        </a:graphic>
      </p:graphicFrame>
      <p:sp>
        <p:nvSpPr>
          <p:cNvPr id="5" name="TextBox 4"/>
          <p:cNvSpPr txBox="1"/>
          <p:nvPr/>
        </p:nvSpPr>
        <p:spPr>
          <a:xfrm>
            <a:off x="914400" y="2514600"/>
            <a:ext cx="7162800" cy="769441"/>
          </a:xfrm>
          <a:prstGeom prst="rect">
            <a:avLst/>
          </a:prstGeom>
          <a:noFill/>
        </p:spPr>
        <p:txBody>
          <a:bodyPr wrap="square" rtlCol="0">
            <a:spAutoFit/>
          </a:bodyPr>
          <a:lstStyle/>
          <a:p>
            <a:pPr algn="ctr"/>
            <a:r>
              <a:rPr lang="en-US" sz="2400" b="1" dirty="0" smtClean="0"/>
              <a:t>VOLUMETRIC EXTENT OF RESECTION ANALYSIS</a:t>
            </a:r>
          </a:p>
          <a:p>
            <a:endParaRPr lang="en-US" sz="2000" dirty="0"/>
          </a:p>
        </p:txBody>
      </p:sp>
      <p:sp>
        <p:nvSpPr>
          <p:cNvPr id="6" name="TextBox 5"/>
          <p:cNvSpPr txBox="1"/>
          <p:nvPr/>
        </p:nvSpPr>
        <p:spPr>
          <a:xfrm>
            <a:off x="685800" y="5638800"/>
            <a:ext cx="7924800" cy="1107996"/>
          </a:xfrm>
          <a:prstGeom prst="rect">
            <a:avLst/>
          </a:prstGeom>
          <a:noFill/>
        </p:spPr>
        <p:txBody>
          <a:bodyPr wrap="square" rtlCol="0">
            <a:spAutoFit/>
          </a:bodyPr>
          <a:lstStyle/>
          <a:p>
            <a:pPr algn="ctr"/>
            <a:r>
              <a:rPr lang="en-US" sz="2400" b="1" i="1" dirty="0" smtClean="0">
                <a:solidFill>
                  <a:srgbClr val="C00000"/>
                </a:solidFill>
              </a:rPr>
              <a:t>“EOR was a significant predictor of overall survival and showed a trend toward predicting progression-free survival</a:t>
            </a:r>
            <a:r>
              <a:rPr lang="en-US" sz="2000" b="1" i="1" dirty="0" smtClean="0">
                <a:solidFill>
                  <a:srgbClr val="C00000"/>
                </a:solidFill>
              </a:rPr>
              <a:t>.” </a:t>
            </a:r>
          </a:p>
          <a:p>
            <a:pPr algn="ct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066800"/>
            <a:ext cx="8915400" cy="5791200"/>
          </a:xfrm>
        </p:spPr>
        <p:txBody>
          <a:bodyPr>
            <a:normAutofit/>
          </a:bodyPr>
          <a:lstStyle/>
          <a:p>
            <a:r>
              <a:rPr lang="en-US" dirty="0" smtClean="0"/>
              <a:t>A. Larger </a:t>
            </a:r>
            <a:r>
              <a:rPr lang="en-US" dirty="0" err="1" smtClean="0"/>
              <a:t>preop</a:t>
            </a:r>
            <a:r>
              <a:rPr lang="en-US" dirty="0" smtClean="0"/>
              <a:t> tumor volumes have significantly shorter progression-free survival times  (P &lt; .001).</a:t>
            </a:r>
          </a:p>
          <a:p>
            <a:r>
              <a:rPr lang="en-US" b="1" dirty="0" smtClean="0">
                <a:solidFill>
                  <a:srgbClr val="C00000"/>
                </a:solidFill>
              </a:rPr>
              <a:t>B. Complete resection of FLAIR imaging abnormality (75 patients, 2 events) had a significantly longer overall survival time v/s  having any residual (141 patients, 32 events) (P = .001). </a:t>
            </a:r>
          </a:p>
          <a:p>
            <a:r>
              <a:rPr lang="en-US" b="1" dirty="0" smtClean="0">
                <a:solidFill>
                  <a:srgbClr val="C00000"/>
                </a:solidFill>
              </a:rPr>
              <a:t>C. Even small volumes of residual FLAIR abnormality demonstrated shorter overall survival times  v/s no residual FLAIR abnormality . (P = .001). </a:t>
            </a:r>
          </a:p>
          <a:p>
            <a:r>
              <a:rPr lang="en-US" b="1" dirty="0" smtClean="0">
                <a:solidFill>
                  <a:srgbClr val="C00000"/>
                </a:solidFill>
              </a:rPr>
              <a:t>D. Patients with a greater percentage of tumor resection had a significantly longer overall survival interval (P &lt; .001).  </a:t>
            </a:r>
          </a:p>
          <a:p>
            <a:endParaRPr lang="en-US" dirty="0"/>
          </a:p>
        </p:txBody>
      </p:sp>
      <p:sp>
        <p:nvSpPr>
          <p:cNvPr id="4" name="Title 3"/>
          <p:cNvSpPr txBox="1">
            <a:spLocks noGrp="1"/>
          </p:cNvSpPr>
          <p:nvPr>
            <p:ph type="title"/>
          </p:nvPr>
        </p:nvSpPr>
        <p:spPr>
          <a:xfrm>
            <a:off x="0" y="76201"/>
            <a:ext cx="8763000" cy="685800"/>
          </a:xfrm>
          <a:prstGeom prst="rect">
            <a:avLst/>
          </a:prstGeom>
          <a:noFill/>
        </p:spPr>
        <p:txBody>
          <a:bodyPr wrap="square" rtlCol="0">
            <a:spAutoFit/>
          </a:bodyPr>
          <a:lstStyle/>
          <a:p>
            <a:pPr algn="ctr"/>
            <a:r>
              <a:rPr lang="en-US" sz="1800" dirty="0" smtClean="0">
                <a:solidFill>
                  <a:srgbClr val="7030A0"/>
                </a:solidFill>
              </a:rPr>
              <a:t>Smith JS et al: Role of extent of resection in the long-term outcome of low-grade hemispheric </a:t>
            </a:r>
            <a:r>
              <a:rPr lang="en-US" sz="1800" dirty="0" err="1" smtClean="0">
                <a:solidFill>
                  <a:srgbClr val="7030A0"/>
                </a:solidFill>
              </a:rPr>
              <a:t>gliomas</a:t>
            </a:r>
            <a:r>
              <a:rPr lang="en-US" sz="1800" dirty="0" smtClean="0">
                <a:solidFill>
                  <a:srgbClr val="7030A0"/>
                </a:solidFill>
              </a:rPr>
              <a:t>.  </a:t>
            </a:r>
            <a:r>
              <a:rPr lang="en-US" sz="1800" i="1" dirty="0" smtClean="0">
                <a:solidFill>
                  <a:srgbClr val="7030A0"/>
                </a:solidFill>
              </a:rPr>
              <a:t>J </a:t>
            </a:r>
            <a:r>
              <a:rPr lang="en-US" sz="1800" i="1" dirty="0" err="1" smtClean="0">
                <a:solidFill>
                  <a:srgbClr val="7030A0"/>
                </a:solidFill>
              </a:rPr>
              <a:t>Clin</a:t>
            </a:r>
            <a:r>
              <a:rPr lang="en-US" sz="1800" i="1" dirty="0" smtClean="0">
                <a:solidFill>
                  <a:srgbClr val="7030A0"/>
                </a:solidFill>
              </a:rPr>
              <a:t> </a:t>
            </a:r>
            <a:r>
              <a:rPr lang="en-US" sz="1800" i="1" dirty="0" err="1" smtClean="0">
                <a:solidFill>
                  <a:srgbClr val="7030A0"/>
                </a:solidFill>
              </a:rPr>
              <a:t>Oncol</a:t>
            </a:r>
            <a:r>
              <a:rPr lang="en-US" sz="1800" i="1" dirty="0" smtClean="0">
                <a:solidFill>
                  <a:srgbClr val="7030A0"/>
                </a:solidFill>
              </a:rPr>
              <a:t>  2008; 26:1338-1345</a:t>
            </a:r>
            <a:r>
              <a:rPr lang="en-US" sz="1800" dirty="0" smtClean="0">
                <a:solidFill>
                  <a:srgbClr val="7030A0"/>
                </a:solidFill>
              </a:rPr>
              <a:t>.</a:t>
            </a:r>
            <a:endParaRPr lang="en-US" sz="1800" dirty="0">
              <a:solidFill>
                <a:srgbClr val="7030A0"/>
              </a:solidFill>
            </a:endParaRP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normAutofit/>
          </a:bodyPr>
          <a:lstStyle/>
          <a:p>
            <a:pPr algn="ctr"/>
            <a:r>
              <a:rPr lang="en-US" dirty="0" smtClean="0">
                <a:solidFill>
                  <a:srgbClr val="7030A0"/>
                </a:solidFill>
              </a:rPr>
              <a:t>Evidence in literature</a:t>
            </a:r>
            <a:endParaRPr lang="en-US" dirty="0">
              <a:solidFill>
                <a:srgbClr val="7030A0"/>
              </a:solidFill>
            </a:endParaRPr>
          </a:p>
        </p:txBody>
      </p:sp>
      <p:sp>
        <p:nvSpPr>
          <p:cNvPr id="3" name="Content Placeholder 2"/>
          <p:cNvSpPr>
            <a:spLocks noGrp="1"/>
          </p:cNvSpPr>
          <p:nvPr>
            <p:ph sz="quarter" idx="1"/>
          </p:nvPr>
        </p:nvSpPr>
        <p:spPr>
          <a:xfrm>
            <a:off x="381000" y="1219200"/>
            <a:ext cx="8305800" cy="5257800"/>
          </a:xfrm>
        </p:spPr>
        <p:txBody>
          <a:bodyPr>
            <a:normAutofit fontScale="92500"/>
          </a:bodyPr>
          <a:lstStyle/>
          <a:p>
            <a:r>
              <a:rPr lang="en-US" dirty="0" smtClean="0"/>
              <a:t>In the modern neurosurgical era many studies have applied statistical analysis to examine the efficacy of EOR in improving survival and delaying tumor progression among LGG patients.</a:t>
            </a:r>
          </a:p>
          <a:p>
            <a:r>
              <a:rPr lang="en-US" dirty="0" smtClean="0"/>
              <a:t>Five - included volumetric analysis of extent of resection </a:t>
            </a:r>
          </a:p>
          <a:p>
            <a:r>
              <a:rPr lang="en-US" dirty="0" smtClean="0"/>
              <a:t>Those not employing volumetric methods: 12 demonstrated </a:t>
            </a:r>
            <a:r>
              <a:rPr lang="en-US" i="1" dirty="0" smtClean="0">
                <a:solidFill>
                  <a:srgbClr val="C00000"/>
                </a:solidFill>
              </a:rPr>
              <a:t>evidence supporting EOR as a statistically significant predictor of either 5-yr survival or 5-yr progression free survival. </a:t>
            </a:r>
          </a:p>
          <a:p>
            <a:r>
              <a:rPr lang="en-US" dirty="0" smtClean="0"/>
              <a:t>Published from 1990 to 2005</a:t>
            </a:r>
          </a:p>
          <a:p>
            <a:r>
              <a:rPr lang="en-US" dirty="0" smtClean="0"/>
              <a:t>Employed combination of multivariate and </a:t>
            </a:r>
            <a:r>
              <a:rPr lang="en-US" dirty="0" err="1" smtClean="0"/>
              <a:t>univariate</a:t>
            </a:r>
            <a:r>
              <a:rPr lang="en-US" dirty="0" smtClean="0"/>
              <a:t> analyses. </a:t>
            </a:r>
          </a:p>
          <a:p>
            <a:r>
              <a:rPr lang="en-US" dirty="0" smtClean="0"/>
              <a:t>Recent volumetric LGG EOR analysis, Smith et al 2008</a:t>
            </a:r>
          </a:p>
          <a:p>
            <a:pPr lvl="1">
              <a:buFont typeface="Wingdings" pitchFamily="2" charset="2"/>
              <a:buChar char="Ø"/>
            </a:pPr>
            <a:r>
              <a:rPr lang="en-US" i="1" dirty="0" smtClean="0"/>
              <a:t>more aggressive resection does predict significant improvement in overall survival compared with a simple </a:t>
            </a:r>
            <a:r>
              <a:rPr lang="en-US" i="1" dirty="0" err="1" smtClean="0"/>
              <a:t>debulking</a:t>
            </a:r>
            <a:r>
              <a:rPr lang="en-US" i="1" dirty="0" smtClean="0"/>
              <a:t> procedure. </a:t>
            </a:r>
          </a:p>
          <a:p>
            <a:pPr lvl="1">
              <a:buFont typeface="Wingdings" pitchFamily="2" charset="2"/>
              <a:buChar char="Ø"/>
            </a:pPr>
            <a:r>
              <a:rPr lang="en-US" i="1" dirty="0" smtClean="0"/>
              <a:t>predicted overall survival affected by residual tumor volumes as small as 10 cm3 </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 y="638386"/>
          <a:ext cx="9067801" cy="6219614"/>
        </p:xfrm>
        <a:graphic>
          <a:graphicData uri="http://schemas.openxmlformats.org/drawingml/2006/table">
            <a:tbl>
              <a:tblPr firstRow="1" bandRow="1">
                <a:tableStyleId>{5C22544A-7EE6-4342-B048-85BDC9FD1C3A}</a:tableStyleId>
              </a:tblPr>
              <a:tblGrid>
                <a:gridCol w="1240041"/>
                <a:gridCol w="775026"/>
                <a:gridCol w="1085036"/>
                <a:gridCol w="1395046"/>
                <a:gridCol w="775026"/>
                <a:gridCol w="930031"/>
                <a:gridCol w="1085036"/>
                <a:gridCol w="852528"/>
                <a:gridCol w="930031"/>
              </a:tblGrid>
              <a:tr h="533400">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gridSpan="3">
                  <a:txBody>
                    <a:bodyPr/>
                    <a:lstStyle/>
                    <a:p>
                      <a:pPr algn="ctr"/>
                      <a:r>
                        <a:rPr lang="en-US" b="0" dirty="0" smtClean="0"/>
                        <a:t>5-year </a:t>
                      </a:r>
                      <a:r>
                        <a:rPr lang="en-US" b="0" dirty="0" err="1" smtClean="0"/>
                        <a:t>prog</a:t>
                      </a:r>
                      <a:r>
                        <a:rPr lang="en-US" b="0" dirty="0" smtClean="0"/>
                        <a:t>-free survival rate</a:t>
                      </a:r>
                      <a:endParaRPr lang="en-US" b="0" dirty="0"/>
                    </a:p>
                  </a:txBody>
                  <a:tcPr/>
                </a:tc>
                <a:tc hMerge="1">
                  <a:txBody>
                    <a:bodyPr/>
                    <a:lstStyle/>
                    <a:p>
                      <a:endParaRPr lang="en-US" dirty="0"/>
                    </a:p>
                  </a:txBody>
                  <a:tcPr/>
                </a:tc>
                <a:tc hMerge="1">
                  <a:txBody>
                    <a:bodyPr/>
                    <a:lstStyle/>
                    <a:p>
                      <a:endParaRPr lang="en-US" dirty="0"/>
                    </a:p>
                  </a:txBody>
                  <a:tcPr/>
                </a:tc>
                <a:tc gridSpan="3">
                  <a:txBody>
                    <a:bodyPr/>
                    <a:lstStyle/>
                    <a:p>
                      <a:pPr algn="ctr"/>
                      <a:r>
                        <a:rPr lang="en-US" b="0" dirty="0" smtClean="0"/>
                        <a:t>5-year survival rate</a:t>
                      </a:r>
                      <a:endParaRPr lang="en-US" b="0" dirty="0"/>
                    </a:p>
                  </a:txBody>
                  <a:tcPr/>
                </a:tc>
                <a:tc hMerge="1">
                  <a:txBody>
                    <a:bodyPr/>
                    <a:lstStyle/>
                    <a:p>
                      <a:endParaRPr lang="en-US" dirty="0"/>
                    </a:p>
                  </a:txBody>
                  <a:tcPr/>
                </a:tc>
                <a:tc hMerge="1">
                  <a:txBody>
                    <a:bodyPr/>
                    <a:lstStyle/>
                    <a:p>
                      <a:endParaRPr lang="en-US" dirty="0"/>
                    </a:p>
                  </a:txBody>
                  <a:tcPr/>
                </a:tc>
              </a:tr>
              <a:tr h="609600">
                <a:tc>
                  <a:txBody>
                    <a:bodyPr/>
                    <a:lstStyle/>
                    <a:p>
                      <a:r>
                        <a:rPr lang="en-US" dirty="0" smtClean="0"/>
                        <a:t>STUDY</a:t>
                      </a:r>
                      <a:endParaRPr lang="en-US" dirty="0"/>
                    </a:p>
                  </a:txBody>
                  <a:tcPr/>
                </a:tc>
                <a:tc>
                  <a:txBody>
                    <a:bodyPr/>
                    <a:lstStyle/>
                    <a:p>
                      <a:pPr algn="ctr"/>
                      <a:r>
                        <a:rPr lang="en-US" dirty="0" smtClean="0"/>
                        <a:t>NO. of cases</a:t>
                      </a:r>
                      <a:endParaRPr lang="en-US" dirty="0"/>
                    </a:p>
                  </a:txBody>
                  <a:tcPr/>
                </a:tc>
                <a:tc>
                  <a:txBody>
                    <a:bodyPr/>
                    <a:lstStyle/>
                    <a:p>
                      <a:pPr algn="ctr"/>
                      <a:r>
                        <a:rPr lang="en-US" dirty="0" smtClean="0"/>
                        <a:t>EOR</a:t>
                      </a:r>
                      <a:r>
                        <a:rPr lang="en-US" baseline="0" dirty="0" smtClean="0"/>
                        <a:t> (n)</a:t>
                      </a:r>
                      <a:endParaRPr lang="en-US" dirty="0"/>
                    </a:p>
                  </a:txBody>
                  <a:tcPr/>
                </a:tc>
                <a:tc>
                  <a:txBody>
                    <a:bodyPr/>
                    <a:lstStyle/>
                    <a:p>
                      <a:pPr algn="ctr"/>
                      <a:r>
                        <a:rPr lang="en-US" sz="1700" dirty="0" smtClean="0"/>
                        <a:t>5-Yr</a:t>
                      </a:r>
                      <a:r>
                        <a:rPr lang="en-US" sz="1700" baseline="0" dirty="0" smtClean="0"/>
                        <a:t> </a:t>
                      </a:r>
                      <a:r>
                        <a:rPr lang="en-US" sz="1700" baseline="0" dirty="0" err="1" smtClean="0"/>
                        <a:t>Prog</a:t>
                      </a:r>
                      <a:r>
                        <a:rPr lang="en-US" sz="1700" baseline="0" dirty="0" smtClean="0"/>
                        <a:t> free survival %</a:t>
                      </a:r>
                      <a:endParaRPr lang="en-US" sz="1700" dirty="0"/>
                    </a:p>
                  </a:txBody>
                  <a:tcPr/>
                </a:tc>
                <a:tc>
                  <a:txBody>
                    <a:bodyPr/>
                    <a:lstStyle/>
                    <a:p>
                      <a:pPr algn="ctr"/>
                      <a:r>
                        <a:rPr lang="en-US" sz="1700" dirty="0" err="1" smtClean="0"/>
                        <a:t>Univar</a:t>
                      </a:r>
                      <a:r>
                        <a:rPr lang="en-US" sz="1700" dirty="0" smtClean="0"/>
                        <a:t> F value</a:t>
                      </a:r>
                      <a:endParaRPr lang="en-US" sz="1700" dirty="0"/>
                    </a:p>
                  </a:txBody>
                  <a:tcPr/>
                </a:tc>
                <a:tc>
                  <a:txBody>
                    <a:bodyPr/>
                    <a:lstStyle/>
                    <a:p>
                      <a:pPr algn="ctr"/>
                      <a:r>
                        <a:rPr lang="en-US" sz="1700" dirty="0" err="1" smtClean="0"/>
                        <a:t>Multivar</a:t>
                      </a:r>
                      <a:r>
                        <a:rPr lang="en-US" sz="1700" dirty="0" smtClean="0"/>
                        <a:t> F </a:t>
                      </a:r>
                      <a:r>
                        <a:rPr lang="en-US" sz="1700" dirty="0" err="1" smtClean="0"/>
                        <a:t>val</a:t>
                      </a:r>
                      <a:endParaRPr lang="en-US" sz="1700" dirty="0"/>
                    </a:p>
                  </a:txBody>
                  <a:tcPr/>
                </a:tc>
                <a:tc>
                  <a:txBody>
                    <a:bodyPr/>
                    <a:lstStyle/>
                    <a:p>
                      <a:pPr algn="ctr"/>
                      <a:r>
                        <a:rPr lang="en-US" sz="1700" dirty="0" smtClean="0"/>
                        <a:t>5 Yr survival %</a:t>
                      </a:r>
                      <a:endParaRPr lang="en-US" sz="1700" dirty="0"/>
                    </a:p>
                  </a:txBody>
                  <a:tcPr/>
                </a:tc>
                <a:tc>
                  <a:txBody>
                    <a:bodyPr/>
                    <a:lstStyle/>
                    <a:p>
                      <a:pPr algn="ctr"/>
                      <a:r>
                        <a:rPr lang="en-US" sz="1700" dirty="0" err="1" smtClean="0"/>
                        <a:t>Univar</a:t>
                      </a:r>
                      <a:r>
                        <a:rPr lang="en-US" sz="1700" dirty="0" smtClean="0"/>
                        <a:t> F value</a:t>
                      </a:r>
                      <a:endParaRPr lang="en-US" sz="1700" dirty="0"/>
                    </a:p>
                  </a:txBody>
                  <a:tcPr/>
                </a:tc>
                <a:tc>
                  <a:txBody>
                    <a:bodyPr/>
                    <a:lstStyle/>
                    <a:p>
                      <a:pPr algn="ctr"/>
                      <a:r>
                        <a:rPr lang="en-US" sz="1700" dirty="0" err="1" smtClean="0"/>
                        <a:t>Multivar</a:t>
                      </a:r>
                      <a:r>
                        <a:rPr lang="en-US" sz="1700" dirty="0" smtClean="0"/>
                        <a:t> F </a:t>
                      </a:r>
                      <a:r>
                        <a:rPr lang="en-US" sz="1700" dirty="0" err="1" smtClean="0"/>
                        <a:t>val</a:t>
                      </a:r>
                      <a:endParaRPr lang="en-US" sz="1700" dirty="0"/>
                    </a:p>
                  </a:txBody>
                  <a:tcPr/>
                </a:tc>
              </a:tr>
              <a:tr h="807720">
                <a:tc>
                  <a:txBody>
                    <a:bodyPr/>
                    <a:lstStyle/>
                    <a:p>
                      <a:r>
                        <a:rPr lang="en-US" sz="1800" dirty="0" err="1" smtClean="0"/>
                        <a:t>Phillipon</a:t>
                      </a:r>
                      <a:r>
                        <a:rPr lang="en-US" sz="1800" dirty="0" smtClean="0"/>
                        <a:t> et al , 1993</a:t>
                      </a:r>
                      <a:endParaRPr lang="en-US" sz="1800" dirty="0"/>
                    </a:p>
                  </a:txBody>
                  <a:tcPr/>
                </a:tc>
                <a:tc>
                  <a:txBody>
                    <a:bodyPr/>
                    <a:lstStyle/>
                    <a:p>
                      <a:pPr algn="ctr"/>
                      <a:r>
                        <a:rPr lang="en-US" sz="1700" dirty="0" smtClean="0"/>
                        <a:t>179</a:t>
                      </a:r>
                      <a:endParaRPr lang="en-US" sz="1700" dirty="0"/>
                    </a:p>
                  </a:txBody>
                  <a:tcPr/>
                </a:tc>
                <a:tc>
                  <a:txBody>
                    <a:bodyPr/>
                    <a:lstStyle/>
                    <a:p>
                      <a:pPr algn="ctr"/>
                      <a:r>
                        <a:rPr lang="en-US" sz="1600" dirty="0" smtClean="0"/>
                        <a:t>GTR 45 STR 95 </a:t>
                      </a:r>
                    </a:p>
                    <a:p>
                      <a:pPr algn="ctr"/>
                      <a:r>
                        <a:rPr lang="en-US" sz="1600" dirty="0" smtClean="0"/>
                        <a:t>BX</a:t>
                      </a:r>
                      <a:r>
                        <a:rPr lang="en-US" sz="1600" baseline="0" dirty="0" smtClean="0"/>
                        <a:t> 39</a:t>
                      </a:r>
                      <a:endParaRPr lang="en-US" sz="1600" dirty="0"/>
                    </a:p>
                  </a:txBody>
                  <a:tcPr/>
                </a:tc>
                <a:tc>
                  <a:txBody>
                    <a:bodyPr/>
                    <a:lstStyle/>
                    <a:p>
                      <a:pPr algn="ctr"/>
                      <a:r>
                        <a:rPr lang="en-US" sz="1600" dirty="0" smtClean="0"/>
                        <a:t>NA</a:t>
                      </a:r>
                      <a:endParaRPr lang="en-US" sz="1600" dirty="0"/>
                    </a:p>
                  </a:txBody>
                  <a:tcPr/>
                </a:tc>
                <a:tc>
                  <a:txBody>
                    <a:bodyPr/>
                    <a:lstStyle/>
                    <a:p>
                      <a:pPr algn="ctr"/>
                      <a:r>
                        <a:rPr lang="en-US" sz="1600" dirty="0" smtClean="0"/>
                        <a:t>NA</a:t>
                      </a:r>
                      <a:endParaRPr lang="en-US" sz="1600" dirty="0"/>
                    </a:p>
                  </a:txBody>
                  <a:tcPr/>
                </a:tc>
                <a:tc>
                  <a:txBody>
                    <a:bodyPr/>
                    <a:lstStyle/>
                    <a:p>
                      <a:pPr algn="ctr"/>
                      <a:r>
                        <a:rPr lang="en-US" sz="1600" dirty="0" smtClean="0"/>
                        <a:t>NA</a:t>
                      </a:r>
                      <a:endParaRPr lang="en-US" sz="1600" dirty="0"/>
                    </a:p>
                  </a:txBody>
                  <a:tcPr/>
                </a:tc>
                <a:tc>
                  <a:txBody>
                    <a:bodyPr/>
                    <a:lstStyle/>
                    <a:p>
                      <a:pPr algn="ctr"/>
                      <a:r>
                        <a:rPr lang="en-US" sz="1600" dirty="0" smtClean="0"/>
                        <a:t>80</a:t>
                      </a:r>
                    </a:p>
                    <a:p>
                      <a:pPr algn="ctr"/>
                      <a:r>
                        <a:rPr lang="en-US" sz="1600" dirty="0" smtClean="0"/>
                        <a:t>50</a:t>
                      </a:r>
                    </a:p>
                    <a:p>
                      <a:pPr algn="ctr"/>
                      <a:r>
                        <a:rPr lang="en-US" sz="1600" dirty="0" smtClean="0"/>
                        <a:t>45</a:t>
                      </a:r>
                      <a:endParaRPr lang="en-US" sz="1600" dirty="0"/>
                    </a:p>
                  </a:txBody>
                  <a:tcPr/>
                </a:tc>
                <a:tc>
                  <a:txBody>
                    <a:bodyPr/>
                    <a:lstStyle/>
                    <a:p>
                      <a:pPr algn="ctr"/>
                      <a:r>
                        <a:rPr lang="en-US" sz="1600" dirty="0" smtClean="0"/>
                        <a:t>.0002</a:t>
                      </a:r>
                      <a:endParaRPr lang="en-US" sz="1600" dirty="0"/>
                    </a:p>
                  </a:txBody>
                  <a:tcPr/>
                </a:tc>
                <a:tc>
                  <a:txBody>
                    <a:bodyPr/>
                    <a:lstStyle/>
                    <a:p>
                      <a:pPr algn="ctr"/>
                      <a:r>
                        <a:rPr lang="en-US" sz="1600" dirty="0" smtClean="0"/>
                        <a:t>&lt;.01</a:t>
                      </a:r>
                      <a:endParaRPr lang="en-US" sz="1600" dirty="0"/>
                    </a:p>
                  </a:txBody>
                  <a:tcPr/>
                </a:tc>
              </a:tr>
              <a:tr h="1126066">
                <a:tc>
                  <a:txBody>
                    <a:bodyPr/>
                    <a:lstStyle/>
                    <a:p>
                      <a:r>
                        <a:rPr lang="en-US" sz="1800" dirty="0" err="1" smtClean="0"/>
                        <a:t>Rajan</a:t>
                      </a:r>
                      <a:r>
                        <a:rPr lang="en-US" sz="1800" baseline="0" dirty="0" smtClean="0"/>
                        <a:t> et al</a:t>
                      </a:r>
                      <a:endParaRPr lang="en-US" sz="1800" dirty="0"/>
                    </a:p>
                  </a:txBody>
                  <a:tcPr/>
                </a:tc>
                <a:tc>
                  <a:txBody>
                    <a:bodyPr/>
                    <a:lstStyle/>
                    <a:p>
                      <a:pPr algn="ctr"/>
                      <a:r>
                        <a:rPr lang="en-US" sz="1700" dirty="0" smtClean="0"/>
                        <a:t>82</a:t>
                      </a:r>
                      <a:endParaRPr lang="en-US" sz="17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GTR 45 STR 95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PR</a:t>
                      </a:r>
                      <a:r>
                        <a:rPr lang="en-US" sz="1600" baseline="0" dirty="0" smtClean="0"/>
                        <a:t> 22</a:t>
                      </a:r>
                    </a:p>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BX</a:t>
                      </a:r>
                      <a:r>
                        <a:rPr lang="en-US" sz="1600" baseline="0" dirty="0" smtClean="0"/>
                        <a:t> 39</a:t>
                      </a:r>
                      <a:endParaRPr lang="en-US" sz="1600" dirty="0" smtClean="0"/>
                    </a:p>
                  </a:txBody>
                  <a:tcPr/>
                </a:tc>
                <a:tc>
                  <a:txBody>
                    <a:bodyPr/>
                    <a:lstStyle/>
                    <a:p>
                      <a:pPr algn="ctr"/>
                      <a:r>
                        <a:rPr lang="en-US" sz="1600" dirty="0" smtClean="0"/>
                        <a:t>NA</a:t>
                      </a:r>
                      <a:endParaRPr lang="en-US" sz="1600" dirty="0"/>
                    </a:p>
                  </a:txBody>
                  <a:tcPr/>
                </a:tc>
                <a:tc>
                  <a:txBody>
                    <a:bodyPr/>
                    <a:lstStyle/>
                    <a:p>
                      <a:pPr algn="ctr"/>
                      <a:r>
                        <a:rPr lang="en-US" sz="1600" dirty="0" smtClean="0"/>
                        <a:t>NA</a:t>
                      </a:r>
                      <a:endParaRPr lang="en-US" sz="1600" dirty="0"/>
                    </a:p>
                  </a:txBody>
                  <a:tcPr/>
                </a:tc>
                <a:tc>
                  <a:txBody>
                    <a:bodyPr/>
                    <a:lstStyle/>
                    <a:p>
                      <a:pPr algn="ctr"/>
                      <a:r>
                        <a:rPr lang="en-US" sz="1600" dirty="0" smtClean="0"/>
                        <a:t>NA</a:t>
                      </a:r>
                      <a:endParaRPr lang="en-US" sz="1600" dirty="0"/>
                    </a:p>
                  </a:txBody>
                  <a:tcPr/>
                </a:tc>
                <a:tc>
                  <a:txBody>
                    <a:bodyPr/>
                    <a:lstStyle/>
                    <a:p>
                      <a:pPr algn="ctr"/>
                      <a:r>
                        <a:rPr lang="en-US" sz="1600" dirty="0" smtClean="0"/>
                        <a:t>90</a:t>
                      </a:r>
                    </a:p>
                    <a:p>
                      <a:pPr algn="ctr"/>
                      <a:r>
                        <a:rPr lang="en-US" sz="1600" dirty="0" smtClean="0"/>
                        <a:t>52</a:t>
                      </a:r>
                    </a:p>
                    <a:p>
                      <a:pPr algn="ctr"/>
                      <a:r>
                        <a:rPr lang="en-US" sz="1600" dirty="0" smtClean="0"/>
                        <a:t>50</a:t>
                      </a:r>
                    </a:p>
                    <a:p>
                      <a:pPr algn="ctr"/>
                      <a:r>
                        <a:rPr lang="en-US" sz="1600" dirty="0" smtClean="0"/>
                        <a:t>42</a:t>
                      </a:r>
                      <a:endParaRPr lang="en-US" sz="1600" dirty="0"/>
                    </a:p>
                  </a:txBody>
                  <a:tcPr/>
                </a:tc>
                <a:tc>
                  <a:txBody>
                    <a:bodyPr/>
                    <a:lstStyle/>
                    <a:p>
                      <a:pPr algn="ctr"/>
                      <a:r>
                        <a:rPr lang="en-US" sz="1600" dirty="0" smtClean="0"/>
                        <a:t>&lt;.05</a:t>
                      </a:r>
                      <a:endParaRPr lang="en-US" sz="1600" dirty="0"/>
                    </a:p>
                  </a:txBody>
                  <a:tcPr/>
                </a:tc>
                <a:tc>
                  <a:txBody>
                    <a:bodyPr/>
                    <a:lstStyle/>
                    <a:p>
                      <a:pPr algn="ctr"/>
                      <a:r>
                        <a:rPr lang="en-US" sz="1600" dirty="0" smtClean="0"/>
                        <a:t>NS</a:t>
                      </a:r>
                      <a:endParaRPr lang="en-US" sz="1600" dirty="0"/>
                    </a:p>
                  </a:txBody>
                  <a:tcPr/>
                </a:tc>
              </a:tr>
              <a:tr h="702734">
                <a:tc>
                  <a:txBody>
                    <a:bodyPr/>
                    <a:lstStyle/>
                    <a:p>
                      <a:r>
                        <a:rPr lang="en-US" sz="1800" dirty="0" smtClean="0"/>
                        <a:t>Leighton et al, 1997</a:t>
                      </a:r>
                      <a:endParaRPr lang="en-US" sz="1800" dirty="0"/>
                    </a:p>
                  </a:txBody>
                  <a:tcPr/>
                </a:tc>
                <a:tc>
                  <a:txBody>
                    <a:bodyPr/>
                    <a:lstStyle/>
                    <a:p>
                      <a:pPr algn="ctr"/>
                      <a:r>
                        <a:rPr lang="en-US" sz="1700" dirty="0" smtClean="0"/>
                        <a:t>167</a:t>
                      </a:r>
                      <a:endParaRPr lang="en-US" sz="1700" dirty="0"/>
                    </a:p>
                  </a:txBody>
                  <a:tcPr/>
                </a:tc>
                <a:tc>
                  <a:txBody>
                    <a:bodyPr/>
                    <a:lstStyle/>
                    <a:p>
                      <a:pPr algn="ctr"/>
                      <a:r>
                        <a:rPr lang="en-US" sz="1600" dirty="0" smtClean="0"/>
                        <a:t>GTR 85 STR 23</a:t>
                      </a:r>
                      <a:endParaRPr lang="en-US" sz="1600" dirty="0"/>
                    </a:p>
                  </a:txBody>
                  <a:tcPr/>
                </a:tc>
                <a:tc>
                  <a:txBody>
                    <a:bodyPr/>
                    <a:lstStyle/>
                    <a:p>
                      <a:pPr algn="ctr"/>
                      <a:r>
                        <a:rPr lang="en-US" sz="1600" dirty="0" smtClean="0"/>
                        <a:t>NA</a:t>
                      </a:r>
                      <a:endParaRPr lang="en-US" sz="1600" dirty="0"/>
                    </a:p>
                  </a:txBody>
                  <a:tcPr/>
                </a:tc>
                <a:tc>
                  <a:txBody>
                    <a:bodyPr/>
                    <a:lstStyle/>
                    <a:p>
                      <a:pPr algn="ctr"/>
                      <a:r>
                        <a:rPr lang="en-US" sz="1600" dirty="0" smtClean="0"/>
                        <a:t>NA</a:t>
                      </a:r>
                      <a:endParaRPr lang="en-US" sz="1600" dirty="0"/>
                    </a:p>
                  </a:txBody>
                  <a:tcPr/>
                </a:tc>
                <a:tc>
                  <a:txBody>
                    <a:bodyPr/>
                    <a:lstStyle/>
                    <a:p>
                      <a:pPr algn="ctr"/>
                      <a:r>
                        <a:rPr lang="en-US" sz="1600" dirty="0" smtClean="0"/>
                        <a:t>NA</a:t>
                      </a:r>
                      <a:endParaRPr lang="en-US" sz="1600" dirty="0"/>
                    </a:p>
                  </a:txBody>
                  <a:tcPr/>
                </a:tc>
                <a:tc>
                  <a:txBody>
                    <a:bodyPr/>
                    <a:lstStyle/>
                    <a:p>
                      <a:pPr algn="ctr"/>
                      <a:r>
                        <a:rPr lang="en-US" sz="1600" dirty="0" smtClean="0"/>
                        <a:t>82</a:t>
                      </a:r>
                    </a:p>
                    <a:p>
                      <a:pPr algn="ctr"/>
                      <a:r>
                        <a:rPr lang="en-US" sz="1600" dirty="0" smtClean="0"/>
                        <a:t>64</a:t>
                      </a:r>
                      <a:endParaRPr lang="en-US" sz="1600" dirty="0"/>
                    </a:p>
                  </a:txBody>
                  <a:tcPr/>
                </a:tc>
                <a:tc>
                  <a:txBody>
                    <a:bodyPr/>
                    <a:lstStyle/>
                    <a:p>
                      <a:pPr algn="ctr"/>
                      <a:r>
                        <a:rPr lang="en-US" sz="1600" dirty="0" smtClean="0"/>
                        <a:t>.008</a:t>
                      </a:r>
                      <a:endParaRPr lang="en-US" sz="1600" dirty="0"/>
                    </a:p>
                  </a:txBody>
                  <a:tcPr/>
                </a:tc>
                <a:tc>
                  <a:txBody>
                    <a:bodyPr/>
                    <a:lstStyle/>
                    <a:p>
                      <a:pPr algn="ctr"/>
                      <a:r>
                        <a:rPr lang="en-US" sz="1600" dirty="0" smtClean="0"/>
                        <a:t>.006</a:t>
                      </a:r>
                      <a:endParaRPr lang="en-US" sz="1600" dirty="0"/>
                    </a:p>
                  </a:txBody>
                  <a:tcPr/>
                </a:tc>
              </a:tr>
              <a:tr h="702734">
                <a:tc>
                  <a:txBody>
                    <a:bodyPr/>
                    <a:lstStyle/>
                    <a:p>
                      <a:r>
                        <a:rPr lang="en-US" sz="1800" dirty="0" smtClean="0"/>
                        <a:t>Nakamura et al, 2000</a:t>
                      </a:r>
                      <a:endParaRPr lang="en-US" sz="1800" dirty="0"/>
                    </a:p>
                  </a:txBody>
                  <a:tcPr/>
                </a:tc>
                <a:tc>
                  <a:txBody>
                    <a:bodyPr/>
                    <a:lstStyle/>
                    <a:p>
                      <a:pPr algn="ctr"/>
                      <a:r>
                        <a:rPr lang="en-US" sz="1700" dirty="0" smtClean="0"/>
                        <a:t>88</a:t>
                      </a:r>
                      <a:endParaRPr lang="en-US" sz="1700" dirty="0"/>
                    </a:p>
                  </a:txBody>
                  <a:tcPr/>
                </a:tc>
                <a:tc>
                  <a:txBody>
                    <a:bodyPr/>
                    <a:lstStyle/>
                    <a:p>
                      <a:pPr algn="ctr"/>
                      <a:r>
                        <a:rPr lang="en-US" sz="1600" dirty="0" err="1" smtClean="0"/>
                        <a:t>Rad</a:t>
                      </a:r>
                      <a:r>
                        <a:rPr lang="en-US" sz="1600" dirty="0" smtClean="0"/>
                        <a:t> 43</a:t>
                      </a:r>
                    </a:p>
                    <a:p>
                      <a:pPr algn="ctr"/>
                      <a:r>
                        <a:rPr lang="en-US" sz="1600" dirty="0" smtClean="0"/>
                        <a:t>N </a:t>
                      </a:r>
                      <a:r>
                        <a:rPr lang="en-US" sz="1600" dirty="0" err="1" smtClean="0"/>
                        <a:t>Rad</a:t>
                      </a:r>
                      <a:r>
                        <a:rPr lang="en-US" sz="1600" dirty="0" smtClean="0"/>
                        <a:t> 45</a:t>
                      </a:r>
                      <a:endParaRPr lang="en-US" sz="1600" dirty="0"/>
                    </a:p>
                  </a:txBody>
                  <a:tcPr/>
                </a:tc>
                <a:tc>
                  <a:txBody>
                    <a:bodyPr/>
                    <a:lstStyle/>
                    <a:p>
                      <a:pPr algn="ctr"/>
                      <a:r>
                        <a:rPr lang="en-US" sz="1600" dirty="0" smtClean="0"/>
                        <a:t>NA</a:t>
                      </a:r>
                      <a:endParaRPr lang="en-US" sz="1600" dirty="0"/>
                    </a:p>
                  </a:txBody>
                  <a:tcPr/>
                </a:tc>
                <a:tc>
                  <a:txBody>
                    <a:bodyPr/>
                    <a:lstStyle/>
                    <a:p>
                      <a:pPr algn="ctr"/>
                      <a:r>
                        <a:rPr lang="en-US" sz="1600" dirty="0" smtClean="0"/>
                        <a:t>NA</a:t>
                      </a:r>
                      <a:endParaRPr lang="en-US" sz="1600" dirty="0"/>
                    </a:p>
                  </a:txBody>
                  <a:tcPr/>
                </a:tc>
                <a:tc>
                  <a:txBody>
                    <a:bodyPr/>
                    <a:lstStyle/>
                    <a:p>
                      <a:pPr algn="ctr"/>
                      <a:r>
                        <a:rPr lang="en-US" sz="1600" dirty="0" smtClean="0"/>
                        <a:t>NA</a:t>
                      </a:r>
                      <a:endParaRPr lang="en-US" sz="1600" dirty="0"/>
                    </a:p>
                  </a:txBody>
                  <a:tcPr/>
                </a:tc>
                <a:tc>
                  <a:txBody>
                    <a:bodyPr/>
                    <a:lstStyle/>
                    <a:p>
                      <a:pPr algn="ctr"/>
                      <a:r>
                        <a:rPr lang="en-US" sz="1600" dirty="0" smtClean="0"/>
                        <a:t>NA</a:t>
                      </a:r>
                      <a:endParaRPr lang="en-US" sz="1600" dirty="0"/>
                    </a:p>
                  </a:txBody>
                  <a:tcPr/>
                </a:tc>
                <a:tc>
                  <a:txBody>
                    <a:bodyPr/>
                    <a:lstStyle/>
                    <a:p>
                      <a:pPr algn="ctr"/>
                      <a:r>
                        <a:rPr lang="en-US" sz="1600" dirty="0" smtClean="0"/>
                        <a:t>&lt;.001</a:t>
                      </a:r>
                      <a:endParaRPr lang="en-US" sz="1600" dirty="0"/>
                    </a:p>
                  </a:txBody>
                  <a:tcPr/>
                </a:tc>
                <a:tc>
                  <a:txBody>
                    <a:bodyPr/>
                    <a:lstStyle/>
                    <a:p>
                      <a:pPr algn="ctr"/>
                      <a:r>
                        <a:rPr lang="en-US" sz="1600" dirty="0" smtClean="0"/>
                        <a:t>&lt;.001</a:t>
                      </a:r>
                      <a:endParaRPr lang="en-US" sz="1600" dirty="0"/>
                    </a:p>
                  </a:txBody>
                  <a:tcPr/>
                </a:tc>
              </a:tr>
              <a:tr h="702734">
                <a:tc>
                  <a:txBody>
                    <a:bodyPr/>
                    <a:lstStyle/>
                    <a:p>
                      <a:r>
                        <a:rPr lang="en-US" sz="1800" dirty="0" smtClean="0"/>
                        <a:t>Shaw et al, 2002</a:t>
                      </a:r>
                      <a:endParaRPr lang="en-US" sz="1800" dirty="0"/>
                    </a:p>
                  </a:txBody>
                  <a:tcPr/>
                </a:tc>
                <a:tc>
                  <a:txBody>
                    <a:bodyPr/>
                    <a:lstStyle/>
                    <a:p>
                      <a:pPr algn="ctr"/>
                      <a:r>
                        <a:rPr lang="en-US" sz="1700" dirty="0" smtClean="0"/>
                        <a:t>203</a:t>
                      </a:r>
                      <a:endParaRPr lang="en-US" sz="17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GTR 45 STR 95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BX</a:t>
                      </a:r>
                      <a:r>
                        <a:rPr lang="en-US" sz="1600" baseline="0" dirty="0" smtClean="0"/>
                        <a:t> 39</a:t>
                      </a:r>
                      <a:endParaRPr lang="en-US" sz="1600" dirty="0" smtClean="0"/>
                    </a:p>
                  </a:txBody>
                  <a:tcPr/>
                </a:tc>
                <a:tc>
                  <a:txBody>
                    <a:bodyPr/>
                    <a:lstStyle/>
                    <a:p>
                      <a:pPr algn="ctr"/>
                      <a:r>
                        <a:rPr lang="en-US" sz="1600" dirty="0" smtClean="0"/>
                        <a:t>NA</a:t>
                      </a:r>
                      <a:endParaRPr lang="en-US" sz="1600" dirty="0"/>
                    </a:p>
                  </a:txBody>
                  <a:tcPr/>
                </a:tc>
                <a:tc>
                  <a:txBody>
                    <a:bodyPr/>
                    <a:lstStyle/>
                    <a:p>
                      <a:pPr algn="ctr"/>
                      <a:r>
                        <a:rPr lang="en-US" sz="1600" dirty="0" smtClean="0"/>
                        <a:t>0.0137</a:t>
                      </a:r>
                      <a:endParaRPr lang="en-US" sz="1600" dirty="0"/>
                    </a:p>
                  </a:txBody>
                  <a:tcPr/>
                </a:tc>
                <a:tc>
                  <a:txBody>
                    <a:bodyPr/>
                    <a:lstStyle/>
                    <a:p>
                      <a:pPr algn="ctr"/>
                      <a:r>
                        <a:rPr lang="en-US" sz="1600" dirty="0" smtClean="0"/>
                        <a:t>NS</a:t>
                      </a:r>
                      <a:endParaRPr lang="en-US" sz="1600" dirty="0"/>
                    </a:p>
                  </a:txBody>
                  <a:tcPr/>
                </a:tc>
                <a:tc>
                  <a:txBody>
                    <a:bodyPr/>
                    <a:lstStyle/>
                    <a:p>
                      <a:pPr algn="ctr"/>
                      <a:r>
                        <a:rPr lang="en-US" sz="1600" dirty="0" smtClean="0"/>
                        <a:t>88</a:t>
                      </a:r>
                    </a:p>
                    <a:p>
                      <a:pPr algn="ctr"/>
                      <a:r>
                        <a:rPr lang="en-US" sz="1600" dirty="0" smtClean="0"/>
                        <a:t>56</a:t>
                      </a:r>
                    </a:p>
                    <a:p>
                      <a:pPr algn="ctr"/>
                      <a:r>
                        <a:rPr lang="en-US" sz="1600" dirty="0" smtClean="0"/>
                        <a:t>71</a:t>
                      </a:r>
                      <a:endParaRPr lang="en-US" sz="1600" dirty="0"/>
                    </a:p>
                  </a:txBody>
                  <a:tcPr/>
                </a:tc>
                <a:tc>
                  <a:txBody>
                    <a:bodyPr/>
                    <a:lstStyle/>
                    <a:p>
                      <a:pPr algn="ctr"/>
                      <a:r>
                        <a:rPr lang="en-US" sz="1600" dirty="0" smtClean="0"/>
                        <a:t>.0116</a:t>
                      </a:r>
                      <a:endParaRPr lang="en-US" sz="1600" dirty="0"/>
                    </a:p>
                  </a:txBody>
                  <a:tcPr/>
                </a:tc>
                <a:tc>
                  <a:txBody>
                    <a:bodyPr/>
                    <a:lstStyle/>
                    <a:p>
                      <a:pPr algn="ctr"/>
                      <a:r>
                        <a:rPr lang="en-US" sz="1600" dirty="0" smtClean="0"/>
                        <a:t>.0349</a:t>
                      </a:r>
                      <a:endParaRPr lang="en-US" sz="1600" dirty="0"/>
                    </a:p>
                  </a:txBody>
                  <a:tcPr/>
                </a:tc>
              </a:tr>
              <a:tr h="702734">
                <a:tc>
                  <a:txBody>
                    <a:bodyPr/>
                    <a:lstStyle/>
                    <a:p>
                      <a:r>
                        <a:rPr lang="en-US" sz="1800" dirty="0" err="1" smtClean="0"/>
                        <a:t>Johannesen</a:t>
                      </a:r>
                      <a:r>
                        <a:rPr lang="en-US" sz="1800" dirty="0" smtClean="0"/>
                        <a:t> et al,</a:t>
                      </a:r>
                      <a:r>
                        <a:rPr lang="en-US" sz="1800" baseline="0" dirty="0" smtClean="0"/>
                        <a:t> 2003</a:t>
                      </a:r>
                      <a:endParaRPr lang="en-US" sz="1800" dirty="0"/>
                    </a:p>
                  </a:txBody>
                  <a:tcPr/>
                </a:tc>
                <a:tc>
                  <a:txBody>
                    <a:bodyPr/>
                    <a:lstStyle/>
                    <a:p>
                      <a:r>
                        <a:rPr lang="en-US" sz="1700" dirty="0" smtClean="0"/>
                        <a:t>993</a:t>
                      </a:r>
                      <a:endParaRPr lang="en-US" sz="1700" dirty="0"/>
                    </a:p>
                  </a:txBody>
                  <a:tcPr/>
                </a:tc>
                <a:tc>
                  <a:txBody>
                    <a:bodyPr/>
                    <a:lstStyle/>
                    <a:p>
                      <a:pPr algn="ctr"/>
                      <a:r>
                        <a:rPr lang="en-US" sz="1700" dirty="0" smtClean="0"/>
                        <a:t>GTR 173</a:t>
                      </a:r>
                    </a:p>
                    <a:p>
                      <a:pPr algn="ctr"/>
                      <a:r>
                        <a:rPr lang="en-US" sz="1700" dirty="0" smtClean="0"/>
                        <a:t>STR 689</a:t>
                      </a:r>
                    </a:p>
                    <a:p>
                      <a:pPr algn="ctr"/>
                      <a:r>
                        <a:rPr lang="en-US" sz="1700" dirty="0" smtClean="0"/>
                        <a:t>BX 131</a:t>
                      </a:r>
                      <a:endParaRPr lang="en-US" sz="1700" dirty="0"/>
                    </a:p>
                  </a:txBody>
                  <a:tcPr/>
                </a:tc>
                <a:tc>
                  <a:txBody>
                    <a:bodyPr/>
                    <a:lstStyle/>
                    <a:p>
                      <a:pPr algn="ctr"/>
                      <a:r>
                        <a:rPr lang="en-US" sz="1600" dirty="0" smtClean="0"/>
                        <a:t>NA</a:t>
                      </a:r>
                      <a:endParaRPr lang="en-US" sz="1600" dirty="0"/>
                    </a:p>
                  </a:txBody>
                  <a:tcPr/>
                </a:tc>
                <a:tc>
                  <a:txBody>
                    <a:bodyPr/>
                    <a:lstStyle/>
                    <a:p>
                      <a:pPr algn="ctr"/>
                      <a:r>
                        <a:rPr lang="en-US" sz="1600" dirty="0" smtClean="0"/>
                        <a:t>NA</a:t>
                      </a:r>
                      <a:endParaRPr lang="en-US" sz="1600" dirty="0"/>
                    </a:p>
                  </a:txBody>
                  <a:tcPr/>
                </a:tc>
                <a:tc>
                  <a:txBody>
                    <a:bodyPr/>
                    <a:lstStyle/>
                    <a:p>
                      <a:pPr algn="ctr"/>
                      <a:r>
                        <a:rPr lang="en-US" sz="1600" dirty="0" smtClean="0"/>
                        <a:t>NA</a:t>
                      </a:r>
                      <a:endParaRPr lang="en-US" sz="1600" dirty="0"/>
                    </a:p>
                  </a:txBody>
                  <a:tcPr/>
                </a:tc>
                <a:tc>
                  <a:txBody>
                    <a:bodyPr/>
                    <a:lstStyle/>
                    <a:p>
                      <a:pPr algn="ctr"/>
                      <a:r>
                        <a:rPr lang="en-US" sz="1600" dirty="0" smtClean="0"/>
                        <a:t>NA</a:t>
                      </a:r>
                      <a:endParaRPr lang="en-US" sz="1600" dirty="0"/>
                    </a:p>
                  </a:txBody>
                  <a:tcPr/>
                </a:tc>
                <a:tc>
                  <a:txBody>
                    <a:bodyPr/>
                    <a:lstStyle/>
                    <a:p>
                      <a:r>
                        <a:rPr lang="en-US" sz="1700" dirty="0" smtClean="0"/>
                        <a:t>NS</a:t>
                      </a:r>
                      <a:endParaRPr lang="en-US" sz="1700" dirty="0"/>
                    </a:p>
                  </a:txBody>
                  <a:tcPr/>
                </a:tc>
                <a:tc>
                  <a:txBody>
                    <a:bodyPr/>
                    <a:lstStyle/>
                    <a:p>
                      <a:r>
                        <a:rPr lang="en-US" sz="1700" dirty="0" smtClean="0"/>
                        <a:t>NS</a:t>
                      </a:r>
                      <a:endParaRPr lang="en-US" sz="1700" dirty="0"/>
                    </a:p>
                  </a:txBody>
                  <a:tcPr/>
                </a:tc>
              </a:tr>
            </a:tbl>
          </a:graphicData>
        </a:graphic>
      </p:graphicFrame>
      <p:sp>
        <p:nvSpPr>
          <p:cNvPr id="3" name="TextBox 2"/>
          <p:cNvSpPr txBox="1"/>
          <p:nvPr/>
        </p:nvSpPr>
        <p:spPr>
          <a:xfrm>
            <a:off x="0" y="76200"/>
            <a:ext cx="9448800" cy="400110"/>
          </a:xfrm>
          <a:prstGeom prst="rect">
            <a:avLst/>
          </a:prstGeom>
          <a:solidFill>
            <a:schemeClr val="bg1"/>
          </a:solidFill>
        </p:spPr>
        <p:txBody>
          <a:bodyPr wrap="square" rtlCol="0">
            <a:spAutoFit/>
          </a:bodyPr>
          <a:lstStyle/>
          <a:p>
            <a:r>
              <a:rPr lang="en-US" sz="2000" b="1" dirty="0" err="1" smtClean="0"/>
              <a:t>Sanai</a:t>
            </a:r>
            <a:r>
              <a:rPr lang="en-US" sz="2000" b="1" dirty="0" smtClean="0"/>
              <a:t> et al. </a:t>
            </a:r>
            <a:r>
              <a:rPr lang="en-US" sz="2000" b="1" i="1" dirty="0" smtClean="0"/>
              <a:t>Neurosurgery 2008</a:t>
            </a:r>
            <a:r>
              <a:rPr lang="en-US" sz="2000" b="1" dirty="0" smtClean="0"/>
              <a:t>. Non-volumetric LGG EOR studies in modern literature </a:t>
            </a:r>
            <a:endParaRPr lang="en-US" sz="2000" b="1" dirty="0"/>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76200" y="1135490"/>
          <a:ext cx="8915400" cy="5265310"/>
        </p:xfrm>
        <a:graphic>
          <a:graphicData uri="http://schemas.openxmlformats.org/drawingml/2006/table">
            <a:tbl>
              <a:tblPr firstRow="1" bandRow="1">
                <a:tableStyleId>{5C22544A-7EE6-4342-B048-85BDC9FD1C3A}</a:tableStyleId>
              </a:tblPr>
              <a:tblGrid>
                <a:gridCol w="1219200"/>
                <a:gridCol w="762000"/>
                <a:gridCol w="1066800"/>
                <a:gridCol w="1371600"/>
                <a:gridCol w="762000"/>
                <a:gridCol w="914400"/>
                <a:gridCol w="1066800"/>
                <a:gridCol w="838200"/>
                <a:gridCol w="914400"/>
              </a:tblGrid>
              <a:tr h="531346">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gridSpan="3">
                  <a:txBody>
                    <a:bodyPr/>
                    <a:lstStyle/>
                    <a:p>
                      <a:pPr algn="ctr"/>
                      <a:r>
                        <a:rPr lang="en-US" b="0" dirty="0" smtClean="0"/>
                        <a:t>5-year </a:t>
                      </a:r>
                      <a:r>
                        <a:rPr lang="en-US" b="0" dirty="0" err="1" smtClean="0"/>
                        <a:t>prog</a:t>
                      </a:r>
                      <a:r>
                        <a:rPr lang="en-US" b="0" dirty="0" smtClean="0"/>
                        <a:t>-free survival rate</a:t>
                      </a:r>
                      <a:endParaRPr lang="en-US" b="0" dirty="0"/>
                    </a:p>
                  </a:txBody>
                  <a:tcPr/>
                </a:tc>
                <a:tc hMerge="1">
                  <a:txBody>
                    <a:bodyPr/>
                    <a:lstStyle/>
                    <a:p>
                      <a:endParaRPr lang="en-US" dirty="0"/>
                    </a:p>
                  </a:txBody>
                  <a:tcPr/>
                </a:tc>
                <a:tc hMerge="1">
                  <a:txBody>
                    <a:bodyPr/>
                    <a:lstStyle/>
                    <a:p>
                      <a:endParaRPr lang="en-US" dirty="0"/>
                    </a:p>
                  </a:txBody>
                  <a:tcPr/>
                </a:tc>
                <a:tc gridSpan="3">
                  <a:txBody>
                    <a:bodyPr/>
                    <a:lstStyle/>
                    <a:p>
                      <a:pPr algn="ctr"/>
                      <a:r>
                        <a:rPr lang="en-US" b="0" dirty="0" smtClean="0"/>
                        <a:t>5-year survival rate</a:t>
                      </a:r>
                      <a:endParaRPr lang="en-US" b="0" dirty="0"/>
                    </a:p>
                  </a:txBody>
                  <a:tcPr/>
                </a:tc>
                <a:tc hMerge="1">
                  <a:txBody>
                    <a:bodyPr/>
                    <a:lstStyle/>
                    <a:p>
                      <a:endParaRPr lang="en-US" dirty="0"/>
                    </a:p>
                  </a:txBody>
                  <a:tcPr/>
                </a:tc>
                <a:tc hMerge="1">
                  <a:txBody>
                    <a:bodyPr/>
                    <a:lstStyle/>
                    <a:p>
                      <a:endParaRPr lang="en-US" dirty="0"/>
                    </a:p>
                  </a:txBody>
                  <a:tcPr/>
                </a:tc>
              </a:tr>
              <a:tr h="637616">
                <a:tc>
                  <a:txBody>
                    <a:bodyPr/>
                    <a:lstStyle/>
                    <a:p>
                      <a:r>
                        <a:rPr lang="en-US" dirty="0" smtClean="0"/>
                        <a:t>STUDY</a:t>
                      </a:r>
                      <a:endParaRPr lang="en-US" dirty="0"/>
                    </a:p>
                  </a:txBody>
                  <a:tcPr/>
                </a:tc>
                <a:tc>
                  <a:txBody>
                    <a:bodyPr/>
                    <a:lstStyle/>
                    <a:p>
                      <a:pPr algn="ctr"/>
                      <a:r>
                        <a:rPr lang="en-US" dirty="0" smtClean="0"/>
                        <a:t>NO. of cases</a:t>
                      </a:r>
                      <a:endParaRPr lang="en-US" dirty="0"/>
                    </a:p>
                  </a:txBody>
                  <a:tcPr/>
                </a:tc>
                <a:tc>
                  <a:txBody>
                    <a:bodyPr/>
                    <a:lstStyle/>
                    <a:p>
                      <a:pPr algn="ctr"/>
                      <a:r>
                        <a:rPr lang="en-US" dirty="0" smtClean="0"/>
                        <a:t>EOR %</a:t>
                      </a:r>
                      <a:r>
                        <a:rPr lang="en-US" baseline="0" dirty="0" smtClean="0"/>
                        <a:t> (n)</a:t>
                      </a:r>
                      <a:endParaRPr lang="en-US" dirty="0"/>
                    </a:p>
                  </a:txBody>
                  <a:tcPr/>
                </a:tc>
                <a:tc>
                  <a:txBody>
                    <a:bodyPr/>
                    <a:lstStyle/>
                    <a:p>
                      <a:pPr algn="ctr"/>
                      <a:r>
                        <a:rPr lang="en-US" sz="1700" dirty="0" smtClean="0"/>
                        <a:t>5-Yr</a:t>
                      </a:r>
                      <a:r>
                        <a:rPr lang="en-US" sz="1700" baseline="0" dirty="0" smtClean="0"/>
                        <a:t> </a:t>
                      </a:r>
                      <a:r>
                        <a:rPr lang="en-US" sz="1700" baseline="0" dirty="0" err="1" smtClean="0"/>
                        <a:t>Prog</a:t>
                      </a:r>
                      <a:r>
                        <a:rPr lang="en-US" sz="1700" baseline="0" dirty="0" smtClean="0"/>
                        <a:t> free survival %</a:t>
                      </a:r>
                      <a:endParaRPr lang="en-US" sz="1700" dirty="0"/>
                    </a:p>
                  </a:txBody>
                  <a:tcPr/>
                </a:tc>
                <a:tc>
                  <a:txBody>
                    <a:bodyPr/>
                    <a:lstStyle/>
                    <a:p>
                      <a:pPr algn="ctr"/>
                      <a:r>
                        <a:rPr lang="en-US" sz="1700" dirty="0" err="1" smtClean="0"/>
                        <a:t>Univar</a:t>
                      </a:r>
                      <a:r>
                        <a:rPr lang="en-US" sz="1700" dirty="0" smtClean="0"/>
                        <a:t> </a:t>
                      </a:r>
                      <a:r>
                        <a:rPr lang="en-US" sz="1700" dirty="0" err="1" smtClean="0"/>
                        <a:t>Fvalue</a:t>
                      </a:r>
                      <a:endParaRPr lang="en-US" sz="1700" dirty="0"/>
                    </a:p>
                  </a:txBody>
                  <a:tcPr/>
                </a:tc>
                <a:tc>
                  <a:txBody>
                    <a:bodyPr/>
                    <a:lstStyle/>
                    <a:p>
                      <a:pPr algn="ctr"/>
                      <a:r>
                        <a:rPr lang="en-US" sz="1700" dirty="0" err="1" smtClean="0"/>
                        <a:t>Multivar</a:t>
                      </a:r>
                      <a:r>
                        <a:rPr lang="en-US" sz="1700" dirty="0" smtClean="0"/>
                        <a:t> F </a:t>
                      </a:r>
                      <a:r>
                        <a:rPr lang="en-US" sz="1700" dirty="0" err="1" smtClean="0"/>
                        <a:t>val</a:t>
                      </a:r>
                      <a:endParaRPr lang="en-US" sz="1700" dirty="0"/>
                    </a:p>
                  </a:txBody>
                  <a:tcPr/>
                </a:tc>
                <a:tc>
                  <a:txBody>
                    <a:bodyPr/>
                    <a:lstStyle/>
                    <a:p>
                      <a:pPr algn="ctr"/>
                      <a:r>
                        <a:rPr lang="en-US" sz="1700" dirty="0" smtClean="0"/>
                        <a:t>5 Yr survival %</a:t>
                      </a:r>
                      <a:endParaRPr lang="en-US" sz="1700" dirty="0"/>
                    </a:p>
                  </a:txBody>
                  <a:tcPr/>
                </a:tc>
                <a:tc>
                  <a:txBody>
                    <a:bodyPr/>
                    <a:lstStyle/>
                    <a:p>
                      <a:pPr algn="ctr"/>
                      <a:r>
                        <a:rPr lang="en-US" sz="1700" dirty="0" err="1" smtClean="0"/>
                        <a:t>Univar</a:t>
                      </a:r>
                      <a:r>
                        <a:rPr lang="en-US" sz="1700" dirty="0" smtClean="0"/>
                        <a:t> </a:t>
                      </a:r>
                      <a:r>
                        <a:rPr lang="en-US" sz="1700" dirty="0" err="1" smtClean="0"/>
                        <a:t>Fvalue</a:t>
                      </a:r>
                      <a:endParaRPr lang="en-US" sz="1700" dirty="0"/>
                    </a:p>
                  </a:txBody>
                  <a:tcPr/>
                </a:tc>
                <a:tc>
                  <a:txBody>
                    <a:bodyPr/>
                    <a:lstStyle/>
                    <a:p>
                      <a:pPr algn="ctr"/>
                      <a:r>
                        <a:rPr lang="en-US" sz="1700" dirty="0" err="1" smtClean="0"/>
                        <a:t>Multivar</a:t>
                      </a:r>
                      <a:r>
                        <a:rPr lang="en-US" sz="1700" dirty="0" smtClean="0"/>
                        <a:t> F </a:t>
                      </a:r>
                      <a:r>
                        <a:rPr lang="en-US" sz="1700" dirty="0" err="1" smtClean="0"/>
                        <a:t>val</a:t>
                      </a:r>
                      <a:endParaRPr lang="en-US" sz="1700" dirty="0"/>
                    </a:p>
                  </a:txBody>
                  <a:tcPr/>
                </a:tc>
              </a:tr>
              <a:tr h="804610">
                <a:tc>
                  <a:txBody>
                    <a:bodyPr/>
                    <a:lstStyle/>
                    <a:p>
                      <a:r>
                        <a:rPr lang="en-US" sz="1800" dirty="0" smtClean="0"/>
                        <a:t>Van</a:t>
                      </a:r>
                      <a:r>
                        <a:rPr lang="en-US" sz="1800" baseline="0" dirty="0" smtClean="0"/>
                        <a:t> </a:t>
                      </a:r>
                      <a:r>
                        <a:rPr lang="en-US" sz="1800" baseline="0" dirty="0" err="1" smtClean="0"/>
                        <a:t>Veelen</a:t>
                      </a:r>
                      <a:r>
                        <a:rPr lang="en-US" sz="1800" dirty="0" smtClean="0"/>
                        <a:t> et al , 1998</a:t>
                      </a:r>
                      <a:endParaRPr lang="en-US" sz="1800" dirty="0"/>
                    </a:p>
                  </a:txBody>
                  <a:tcPr/>
                </a:tc>
                <a:tc>
                  <a:txBody>
                    <a:bodyPr/>
                    <a:lstStyle/>
                    <a:p>
                      <a:pPr algn="ctr"/>
                      <a:r>
                        <a:rPr lang="en-US" sz="1700" dirty="0" smtClean="0"/>
                        <a:t>90</a:t>
                      </a:r>
                      <a:endParaRPr lang="en-US" sz="1700" dirty="0"/>
                    </a:p>
                  </a:txBody>
                  <a:tcPr/>
                </a:tc>
                <a:tc>
                  <a:txBody>
                    <a:bodyPr/>
                    <a:lstStyle/>
                    <a:p>
                      <a:pPr algn="ctr">
                        <a:buFont typeface="Wingdings"/>
                        <a:buNone/>
                      </a:pPr>
                      <a:r>
                        <a:rPr lang="en-US" sz="1600" dirty="0" smtClean="0"/>
                        <a:t>&gt;</a:t>
                      </a:r>
                      <a:r>
                        <a:rPr lang="en-US" sz="1600" baseline="0" dirty="0" smtClean="0"/>
                        <a:t> 75 (13)</a:t>
                      </a:r>
                      <a:endParaRPr lang="en-US" sz="1600" dirty="0" smtClean="0"/>
                    </a:p>
                  </a:txBody>
                  <a:tcPr/>
                </a:tc>
                <a:tc>
                  <a:txBody>
                    <a:bodyPr/>
                    <a:lstStyle/>
                    <a:p>
                      <a:pPr algn="ctr"/>
                      <a:r>
                        <a:rPr lang="en-US" sz="1600" dirty="0" smtClean="0"/>
                        <a:t>NA</a:t>
                      </a:r>
                      <a:endParaRPr lang="en-US" sz="1600" dirty="0"/>
                    </a:p>
                  </a:txBody>
                  <a:tcPr/>
                </a:tc>
                <a:tc>
                  <a:txBody>
                    <a:bodyPr/>
                    <a:lstStyle/>
                    <a:p>
                      <a:pPr algn="ctr"/>
                      <a:r>
                        <a:rPr lang="en-US" sz="1600" dirty="0" smtClean="0"/>
                        <a:t>NA</a:t>
                      </a:r>
                      <a:endParaRPr lang="en-US" sz="1600" dirty="0"/>
                    </a:p>
                  </a:txBody>
                  <a:tcPr/>
                </a:tc>
                <a:tc>
                  <a:txBody>
                    <a:bodyPr/>
                    <a:lstStyle/>
                    <a:p>
                      <a:pPr algn="ctr"/>
                      <a:r>
                        <a:rPr lang="en-US" sz="1600" dirty="0" smtClean="0"/>
                        <a:t>NA</a:t>
                      </a:r>
                      <a:endParaRPr lang="en-US" sz="1600" dirty="0"/>
                    </a:p>
                  </a:txBody>
                  <a:tcPr/>
                </a:tc>
                <a:tc>
                  <a:txBody>
                    <a:bodyPr/>
                    <a:lstStyle/>
                    <a:p>
                      <a:pPr algn="ctr"/>
                      <a:r>
                        <a:rPr lang="en-US" sz="1600" dirty="0" smtClean="0"/>
                        <a:t>62</a:t>
                      </a:r>
                      <a:endParaRPr lang="en-US" sz="1600" dirty="0"/>
                    </a:p>
                  </a:txBody>
                  <a:tcPr/>
                </a:tc>
                <a:tc>
                  <a:txBody>
                    <a:bodyPr/>
                    <a:lstStyle/>
                    <a:p>
                      <a:pPr algn="ctr"/>
                      <a:r>
                        <a:rPr lang="en-US" sz="1600" dirty="0" smtClean="0"/>
                        <a:t>.0002</a:t>
                      </a:r>
                      <a:endParaRPr lang="en-US" sz="1600" dirty="0"/>
                    </a:p>
                  </a:txBody>
                  <a:tcPr/>
                </a:tc>
                <a:tc>
                  <a:txBody>
                    <a:bodyPr/>
                    <a:lstStyle/>
                    <a:p>
                      <a:pPr algn="ctr"/>
                      <a:r>
                        <a:rPr lang="en-US" sz="1600" dirty="0" smtClean="0"/>
                        <a:t>.04</a:t>
                      </a:r>
                      <a:endParaRPr lang="en-US" sz="1600" dirty="0"/>
                    </a:p>
                  </a:txBody>
                  <a:tcPr/>
                </a:tc>
              </a:tr>
              <a:tr h="578578">
                <a:tc>
                  <a:txBody>
                    <a:bodyPr/>
                    <a:lstStyle/>
                    <a:p>
                      <a:r>
                        <a:rPr lang="en-US" sz="1800" dirty="0" smtClean="0"/>
                        <a:t> </a:t>
                      </a:r>
                      <a:endParaRPr lang="en-US" sz="1800" dirty="0"/>
                    </a:p>
                  </a:txBody>
                  <a:tcPr/>
                </a:tc>
                <a:tc>
                  <a:txBody>
                    <a:bodyPr/>
                    <a:lstStyle/>
                    <a:p>
                      <a:pPr algn="ctr"/>
                      <a:r>
                        <a:rPr lang="en-US" sz="1700" dirty="0" smtClean="0"/>
                        <a:t> </a:t>
                      </a:r>
                      <a:endParaRPr lang="en-US" sz="17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&lt;</a:t>
                      </a:r>
                      <a:r>
                        <a:rPr lang="en-US" sz="1600" baseline="0" dirty="0" smtClean="0"/>
                        <a:t> 75 (59)</a:t>
                      </a:r>
                      <a:endParaRPr lang="en-US" sz="1600" dirty="0" smtClean="0"/>
                    </a:p>
                  </a:txBody>
                  <a:tcPr/>
                </a:tc>
                <a:tc>
                  <a:txBody>
                    <a:bodyPr/>
                    <a:lstStyle/>
                    <a:p>
                      <a:pPr algn="ctr"/>
                      <a:r>
                        <a:rPr lang="en-US" sz="1600" dirty="0" smtClean="0"/>
                        <a:t> </a:t>
                      </a:r>
                      <a:endParaRPr lang="en-US" sz="1600" dirty="0"/>
                    </a:p>
                  </a:txBody>
                  <a:tcPr/>
                </a:tc>
                <a:tc>
                  <a:txBody>
                    <a:bodyPr/>
                    <a:lstStyle/>
                    <a:p>
                      <a:pPr algn="ctr"/>
                      <a:r>
                        <a:rPr lang="en-US" sz="1600" dirty="0" smtClean="0"/>
                        <a:t> </a:t>
                      </a:r>
                      <a:endParaRPr lang="en-US" sz="1600" dirty="0"/>
                    </a:p>
                  </a:txBody>
                  <a:tcPr/>
                </a:tc>
                <a:tc>
                  <a:txBody>
                    <a:bodyPr/>
                    <a:lstStyle/>
                    <a:p>
                      <a:pPr algn="ctr"/>
                      <a:r>
                        <a:rPr lang="en-US" sz="1600" dirty="0" smtClean="0"/>
                        <a:t> </a:t>
                      </a:r>
                      <a:endParaRPr lang="en-US" sz="1600" dirty="0"/>
                    </a:p>
                  </a:txBody>
                  <a:tcPr/>
                </a:tc>
                <a:tc>
                  <a:txBody>
                    <a:bodyPr/>
                    <a:lstStyle/>
                    <a:p>
                      <a:pPr algn="ctr"/>
                      <a:r>
                        <a:rPr lang="en-US" sz="1600" dirty="0" smtClean="0"/>
                        <a:t>18</a:t>
                      </a:r>
                      <a:endParaRPr lang="en-US" sz="1600" dirty="0"/>
                    </a:p>
                  </a:txBody>
                  <a:tcPr/>
                </a:tc>
                <a:tc>
                  <a:txBody>
                    <a:bodyPr/>
                    <a:lstStyle/>
                    <a:p>
                      <a:pPr algn="ctr"/>
                      <a:r>
                        <a:rPr lang="en-US" sz="1600" dirty="0" smtClean="0"/>
                        <a:t> </a:t>
                      </a:r>
                      <a:endParaRPr lang="en-US" sz="1600" dirty="0"/>
                    </a:p>
                  </a:txBody>
                  <a:tcPr/>
                </a:tc>
                <a:tc>
                  <a:txBody>
                    <a:bodyPr/>
                    <a:lstStyle/>
                    <a:p>
                      <a:pPr algn="ctr"/>
                      <a:r>
                        <a:rPr lang="en-US" sz="1600" dirty="0" smtClean="0"/>
                        <a:t> </a:t>
                      </a:r>
                      <a:endParaRPr lang="en-US" sz="1600" dirty="0"/>
                    </a:p>
                  </a:txBody>
                  <a:tcPr/>
                </a:tc>
              </a:tr>
              <a:tr h="700028">
                <a:tc>
                  <a:txBody>
                    <a:bodyPr/>
                    <a:lstStyle/>
                    <a:p>
                      <a:r>
                        <a:rPr lang="en-US" sz="1800" dirty="0" smtClean="0"/>
                        <a:t>Claus et al, 2005</a:t>
                      </a:r>
                      <a:endParaRPr lang="en-US" sz="1800" dirty="0"/>
                    </a:p>
                  </a:txBody>
                  <a:tcPr/>
                </a:tc>
                <a:tc>
                  <a:txBody>
                    <a:bodyPr/>
                    <a:lstStyle/>
                    <a:p>
                      <a:pPr algn="ctr"/>
                      <a:r>
                        <a:rPr lang="en-US" sz="1700" dirty="0" smtClean="0"/>
                        <a:t>156</a:t>
                      </a:r>
                      <a:endParaRPr lang="en-US" sz="1700" dirty="0"/>
                    </a:p>
                  </a:txBody>
                  <a:tcPr/>
                </a:tc>
                <a:tc>
                  <a:txBody>
                    <a:bodyPr/>
                    <a:lstStyle/>
                    <a:p>
                      <a:pPr algn="ctr"/>
                      <a:r>
                        <a:rPr lang="en-US" sz="1600" dirty="0" smtClean="0"/>
                        <a:t>100 (56)</a:t>
                      </a:r>
                      <a:endParaRPr lang="en-US" sz="1600" dirty="0"/>
                    </a:p>
                  </a:txBody>
                  <a:tcPr/>
                </a:tc>
                <a:tc>
                  <a:txBody>
                    <a:bodyPr/>
                    <a:lstStyle/>
                    <a:p>
                      <a:pPr algn="ctr"/>
                      <a:r>
                        <a:rPr lang="en-US" sz="1600" dirty="0" smtClean="0"/>
                        <a:t>NA</a:t>
                      </a:r>
                      <a:endParaRPr lang="en-US" sz="1600" dirty="0"/>
                    </a:p>
                  </a:txBody>
                  <a:tcPr/>
                </a:tc>
                <a:tc>
                  <a:txBody>
                    <a:bodyPr/>
                    <a:lstStyle/>
                    <a:p>
                      <a:pPr algn="ctr"/>
                      <a:r>
                        <a:rPr lang="en-US" sz="1600" dirty="0" smtClean="0"/>
                        <a:t>NA</a:t>
                      </a:r>
                      <a:endParaRPr lang="en-US" sz="1600" dirty="0"/>
                    </a:p>
                  </a:txBody>
                  <a:tcPr/>
                </a:tc>
                <a:tc>
                  <a:txBody>
                    <a:bodyPr/>
                    <a:lstStyle/>
                    <a:p>
                      <a:pPr algn="ctr"/>
                      <a:r>
                        <a:rPr lang="en-US" sz="1600" dirty="0" smtClean="0"/>
                        <a:t>NA</a:t>
                      </a:r>
                      <a:endParaRPr lang="en-US" sz="1600" dirty="0"/>
                    </a:p>
                  </a:txBody>
                  <a:tcPr/>
                </a:tc>
                <a:tc>
                  <a:txBody>
                    <a:bodyPr/>
                    <a:lstStyle/>
                    <a:p>
                      <a:pPr algn="ctr"/>
                      <a:r>
                        <a:rPr lang="en-US" sz="1600" dirty="0" smtClean="0"/>
                        <a:t>98.2</a:t>
                      </a:r>
                      <a:endParaRPr lang="en-US" sz="1600" dirty="0"/>
                    </a:p>
                  </a:txBody>
                  <a:tcPr/>
                </a:tc>
                <a:tc>
                  <a:txBody>
                    <a:bodyPr/>
                    <a:lstStyle/>
                    <a:p>
                      <a:pPr algn="ctr"/>
                      <a:r>
                        <a:rPr lang="en-US" sz="1600" dirty="0" smtClean="0"/>
                        <a:t>.05</a:t>
                      </a:r>
                      <a:endParaRPr lang="en-US" sz="1600" dirty="0"/>
                    </a:p>
                  </a:txBody>
                  <a:tcPr/>
                </a:tc>
                <a:tc>
                  <a:txBody>
                    <a:bodyPr/>
                    <a:lstStyle/>
                    <a:p>
                      <a:pPr algn="ctr"/>
                      <a:r>
                        <a:rPr lang="en-US" sz="1600" dirty="0" smtClean="0"/>
                        <a:t>&lt;.05</a:t>
                      </a:r>
                      <a:endParaRPr lang="en-US" sz="1600" dirty="0"/>
                    </a:p>
                  </a:txBody>
                  <a:tcPr/>
                </a:tc>
              </a:tr>
              <a:tr h="700028">
                <a:tc>
                  <a:txBody>
                    <a:bodyPr/>
                    <a:lstStyle/>
                    <a:p>
                      <a:r>
                        <a:rPr lang="en-US" sz="1800" dirty="0" smtClean="0"/>
                        <a:t> </a:t>
                      </a:r>
                      <a:endParaRPr lang="en-US" sz="1800" dirty="0"/>
                    </a:p>
                  </a:txBody>
                  <a:tcPr/>
                </a:tc>
                <a:tc>
                  <a:txBody>
                    <a:bodyPr/>
                    <a:lstStyle/>
                    <a:p>
                      <a:pPr algn="ctr"/>
                      <a:r>
                        <a:rPr lang="en-US" sz="1700" dirty="0" smtClean="0"/>
                        <a:t> </a:t>
                      </a:r>
                      <a:endParaRPr lang="en-US" sz="1700" dirty="0"/>
                    </a:p>
                  </a:txBody>
                  <a:tcPr/>
                </a:tc>
                <a:tc>
                  <a:txBody>
                    <a:bodyPr/>
                    <a:lstStyle/>
                    <a:p>
                      <a:pPr algn="ctr"/>
                      <a:r>
                        <a:rPr lang="en-US" sz="1600" dirty="0" smtClean="0"/>
                        <a:t>&lt;100 (100)</a:t>
                      </a:r>
                      <a:endParaRPr lang="en-US" sz="1600" dirty="0"/>
                    </a:p>
                  </a:txBody>
                  <a:tcPr/>
                </a:tc>
                <a:tc>
                  <a:txBody>
                    <a:bodyPr/>
                    <a:lstStyle/>
                    <a:p>
                      <a:pPr algn="ctr"/>
                      <a:r>
                        <a:rPr lang="en-US" sz="1600" dirty="0" smtClean="0"/>
                        <a:t> </a:t>
                      </a:r>
                      <a:endParaRPr lang="en-US" sz="1600" dirty="0"/>
                    </a:p>
                  </a:txBody>
                  <a:tcPr/>
                </a:tc>
                <a:tc>
                  <a:txBody>
                    <a:bodyPr/>
                    <a:lstStyle/>
                    <a:p>
                      <a:pPr algn="ctr"/>
                      <a:r>
                        <a:rPr lang="en-US" sz="1600" dirty="0" smtClean="0"/>
                        <a:t> </a:t>
                      </a:r>
                      <a:endParaRPr lang="en-US" sz="1600" dirty="0"/>
                    </a:p>
                  </a:txBody>
                  <a:tcPr/>
                </a:tc>
                <a:tc>
                  <a:txBody>
                    <a:bodyPr/>
                    <a:lstStyle/>
                    <a:p>
                      <a:pPr algn="ctr"/>
                      <a:r>
                        <a:rPr lang="en-US" sz="1600" dirty="0" smtClean="0"/>
                        <a:t> </a:t>
                      </a:r>
                      <a:endParaRPr lang="en-US" sz="1600" dirty="0"/>
                    </a:p>
                  </a:txBody>
                  <a:tcPr/>
                </a:tc>
                <a:tc>
                  <a:txBody>
                    <a:bodyPr/>
                    <a:lstStyle/>
                    <a:p>
                      <a:pPr algn="ctr"/>
                      <a:r>
                        <a:rPr lang="en-US" sz="1600" dirty="0" smtClean="0"/>
                        <a:t>92.0</a:t>
                      </a:r>
                      <a:endParaRPr lang="en-US" sz="1600" dirty="0"/>
                    </a:p>
                  </a:txBody>
                  <a:tcPr/>
                </a:tc>
                <a:tc>
                  <a:txBody>
                    <a:bodyPr/>
                    <a:lstStyle/>
                    <a:p>
                      <a:pPr algn="ctr"/>
                      <a:r>
                        <a:rPr lang="en-US" sz="1600" dirty="0" smtClean="0"/>
                        <a:t> </a:t>
                      </a:r>
                      <a:endParaRPr lang="en-US" sz="1600" dirty="0"/>
                    </a:p>
                  </a:txBody>
                  <a:tcPr/>
                </a:tc>
                <a:tc>
                  <a:txBody>
                    <a:bodyPr/>
                    <a:lstStyle/>
                    <a:p>
                      <a:pPr algn="ctr"/>
                      <a:r>
                        <a:rPr lang="en-US" sz="1600" dirty="0" smtClean="0"/>
                        <a:t> </a:t>
                      </a:r>
                      <a:endParaRPr lang="en-US" sz="1600" dirty="0"/>
                    </a:p>
                  </a:txBody>
                  <a:tcPr/>
                </a:tc>
              </a:tr>
              <a:tr h="1305594">
                <a:tc>
                  <a:txBody>
                    <a:bodyPr/>
                    <a:lstStyle/>
                    <a:p>
                      <a:r>
                        <a:rPr lang="en-US" sz="1800" dirty="0" smtClean="0"/>
                        <a:t>Smith et al, 2008</a:t>
                      </a:r>
                      <a:endParaRPr lang="en-US" sz="1800" dirty="0"/>
                    </a:p>
                  </a:txBody>
                  <a:tcPr/>
                </a:tc>
                <a:tc>
                  <a:txBody>
                    <a:bodyPr/>
                    <a:lstStyle/>
                    <a:p>
                      <a:pPr algn="ctr"/>
                      <a:r>
                        <a:rPr lang="en-US" sz="1700" dirty="0" smtClean="0"/>
                        <a:t>216</a:t>
                      </a:r>
                      <a:endParaRPr lang="en-US" sz="17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0-40 (21)</a:t>
                      </a:r>
                    </a:p>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41-69 (39)</a:t>
                      </a:r>
                    </a:p>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70-89 (55)</a:t>
                      </a:r>
                    </a:p>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90-99</a:t>
                      </a:r>
                      <a:r>
                        <a:rPr lang="en-US" sz="1600" baseline="0" dirty="0" smtClean="0"/>
                        <a:t> (26)</a:t>
                      </a:r>
                    </a:p>
                    <a:p>
                      <a:pPr marL="0" marR="0" indent="0" algn="ctr" defTabSz="914400" rtl="0" eaLnBrk="1" fontAlgn="auto" latinLnBrk="0" hangingPunct="1">
                        <a:lnSpc>
                          <a:spcPct val="100000"/>
                        </a:lnSpc>
                        <a:spcBef>
                          <a:spcPts val="0"/>
                        </a:spcBef>
                        <a:spcAft>
                          <a:spcPts val="0"/>
                        </a:spcAft>
                        <a:buClrTx/>
                        <a:buSzTx/>
                        <a:buFontTx/>
                        <a:buNone/>
                        <a:tabLst/>
                        <a:defRPr/>
                      </a:pPr>
                      <a:r>
                        <a:rPr lang="en-US" sz="1600" baseline="0" dirty="0" smtClean="0"/>
                        <a:t>100 (75)</a:t>
                      </a:r>
                      <a:endParaRPr lang="en-US" sz="1600" dirty="0" smtClean="0"/>
                    </a:p>
                  </a:txBody>
                  <a:tcPr/>
                </a:tc>
                <a:tc>
                  <a:txBody>
                    <a:bodyPr/>
                    <a:lstStyle/>
                    <a:p>
                      <a:pPr algn="ctr"/>
                      <a:r>
                        <a:rPr lang="en-US" sz="1600" dirty="0" smtClean="0"/>
                        <a:t>NA</a:t>
                      </a:r>
                    </a:p>
                    <a:p>
                      <a:pPr algn="ctr"/>
                      <a:r>
                        <a:rPr lang="en-US" sz="1600" dirty="0" smtClean="0"/>
                        <a:t>NA</a:t>
                      </a:r>
                    </a:p>
                    <a:p>
                      <a:pPr algn="ctr"/>
                      <a:r>
                        <a:rPr lang="en-US" sz="1600" dirty="0" smtClean="0"/>
                        <a:t>NA</a:t>
                      </a:r>
                    </a:p>
                    <a:p>
                      <a:pPr algn="ctr"/>
                      <a:r>
                        <a:rPr lang="en-US" sz="1600" dirty="0" smtClean="0"/>
                        <a:t>75.5</a:t>
                      </a:r>
                    </a:p>
                    <a:p>
                      <a:pPr algn="ctr"/>
                      <a:r>
                        <a:rPr lang="en-US" sz="1600" dirty="0" smtClean="0"/>
                        <a:t>78.0</a:t>
                      </a:r>
                      <a:endParaRPr lang="en-US" sz="1600" dirty="0"/>
                    </a:p>
                  </a:txBody>
                  <a:tcPr/>
                </a:tc>
                <a:tc>
                  <a:txBody>
                    <a:bodyPr/>
                    <a:lstStyle/>
                    <a:p>
                      <a:pPr algn="ctr"/>
                      <a:r>
                        <a:rPr lang="en-US" sz="1600" dirty="0" smtClean="0"/>
                        <a:t>NA</a:t>
                      </a:r>
                      <a:endParaRPr lang="en-US" sz="1600" dirty="0"/>
                    </a:p>
                  </a:txBody>
                  <a:tcPr/>
                </a:tc>
                <a:tc>
                  <a:txBody>
                    <a:bodyPr/>
                    <a:lstStyle/>
                    <a:p>
                      <a:pPr algn="ctr"/>
                      <a:r>
                        <a:rPr lang="en-US" sz="1600" dirty="0" smtClean="0"/>
                        <a:t>.005</a:t>
                      </a:r>
                      <a:endParaRPr lang="en-US" sz="1600" dirty="0"/>
                    </a:p>
                  </a:txBody>
                  <a:tcPr/>
                </a:tc>
                <a:tc>
                  <a:txBody>
                    <a:bodyPr/>
                    <a:lstStyle/>
                    <a:p>
                      <a:pPr algn="ctr"/>
                      <a:r>
                        <a:rPr lang="en-US" sz="1600" dirty="0" smtClean="0"/>
                        <a:t>NA</a:t>
                      </a:r>
                    </a:p>
                    <a:p>
                      <a:pPr algn="ctr"/>
                      <a:r>
                        <a:rPr lang="en-US" sz="1600" dirty="0" smtClean="0"/>
                        <a:t>NA</a:t>
                      </a:r>
                    </a:p>
                    <a:p>
                      <a:pPr algn="ctr"/>
                      <a:r>
                        <a:rPr lang="en-US" sz="1600" dirty="0" smtClean="0"/>
                        <a:t>NA</a:t>
                      </a:r>
                    </a:p>
                    <a:p>
                      <a:pPr algn="ctr"/>
                      <a:r>
                        <a:rPr lang="en-US" sz="1600" dirty="0" smtClean="0"/>
                        <a:t>97.0</a:t>
                      </a:r>
                    </a:p>
                    <a:p>
                      <a:pPr algn="ctr"/>
                      <a:r>
                        <a:rPr lang="en-US" sz="1600" dirty="0" smtClean="0"/>
                        <a:t>98.0</a:t>
                      </a:r>
                      <a:endParaRPr lang="en-US" sz="1600" dirty="0"/>
                    </a:p>
                  </a:txBody>
                  <a:tcPr/>
                </a:tc>
                <a:tc>
                  <a:txBody>
                    <a:bodyPr/>
                    <a:lstStyle/>
                    <a:p>
                      <a:pPr algn="ctr"/>
                      <a:r>
                        <a:rPr lang="en-US" sz="1600" dirty="0" smtClean="0"/>
                        <a:t>NA</a:t>
                      </a:r>
                      <a:endParaRPr lang="en-US" sz="1600" dirty="0"/>
                    </a:p>
                  </a:txBody>
                  <a:tcPr/>
                </a:tc>
                <a:tc>
                  <a:txBody>
                    <a:bodyPr/>
                    <a:lstStyle/>
                    <a:p>
                      <a:pPr algn="ctr"/>
                      <a:r>
                        <a:rPr lang="en-US" sz="1600" dirty="0" smtClean="0"/>
                        <a:t>&lt;.001</a:t>
                      </a:r>
                      <a:endParaRPr lang="en-US" sz="1600" dirty="0"/>
                    </a:p>
                  </a:txBody>
                  <a:tcPr/>
                </a:tc>
              </a:tr>
            </a:tbl>
          </a:graphicData>
        </a:graphic>
      </p:graphicFrame>
      <p:sp>
        <p:nvSpPr>
          <p:cNvPr id="3" name="TextBox 2"/>
          <p:cNvSpPr txBox="1"/>
          <p:nvPr/>
        </p:nvSpPr>
        <p:spPr>
          <a:xfrm>
            <a:off x="0" y="361890"/>
            <a:ext cx="9448800" cy="400110"/>
          </a:xfrm>
          <a:prstGeom prst="rect">
            <a:avLst/>
          </a:prstGeom>
          <a:noFill/>
        </p:spPr>
        <p:txBody>
          <a:bodyPr wrap="square" rtlCol="0">
            <a:spAutoFit/>
          </a:bodyPr>
          <a:lstStyle/>
          <a:p>
            <a:pPr algn="ctr"/>
            <a:r>
              <a:rPr lang="en-US" sz="2000" b="1" dirty="0" err="1" smtClean="0"/>
              <a:t>Sanai</a:t>
            </a:r>
            <a:r>
              <a:rPr lang="en-US" sz="2000" b="1" dirty="0" smtClean="0"/>
              <a:t> et al. </a:t>
            </a:r>
            <a:r>
              <a:rPr lang="en-US" sz="2000" b="1" i="1" dirty="0" smtClean="0"/>
              <a:t>Neurosurgery 2008</a:t>
            </a:r>
            <a:r>
              <a:rPr lang="en-US" sz="2000" b="1" dirty="0" smtClean="0"/>
              <a:t>. Volumetric LGG EOR studies in modern literature </a:t>
            </a:r>
            <a:endParaRPr lang="en-US" sz="2000" b="1" dirty="0"/>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1066800"/>
            <a:ext cx="8610600" cy="5105400"/>
          </a:xfrm>
        </p:spPr>
        <p:txBody>
          <a:bodyPr/>
          <a:lstStyle/>
          <a:p>
            <a:pPr algn="just"/>
            <a:r>
              <a:rPr lang="en-US" dirty="0" smtClean="0"/>
              <a:t>“… mounting evidence in the modern neurosurgical literature suggests that a more extensive surgical resection may be associated with a more favorable life expectancy for LGG patients.”</a:t>
            </a:r>
          </a:p>
          <a:p>
            <a:pPr lvl="1" algn="just"/>
            <a:r>
              <a:rPr lang="en-US" sz="2200" dirty="0" err="1" smtClean="0">
                <a:solidFill>
                  <a:srgbClr val="7030A0"/>
                </a:solidFill>
              </a:rPr>
              <a:t>Sanai</a:t>
            </a:r>
            <a:r>
              <a:rPr lang="en-US" sz="2200" dirty="0" smtClean="0">
                <a:solidFill>
                  <a:srgbClr val="7030A0"/>
                </a:solidFill>
              </a:rPr>
              <a:t> N, Berger MS.: Glioma extent of resection and its impact on patient outcome. Neurosurgery  2008; 62:753-764.</a:t>
            </a:r>
          </a:p>
          <a:p>
            <a:pPr lvl="1" algn="just"/>
            <a:endParaRPr lang="en-US" sz="2200" dirty="0" smtClean="0">
              <a:solidFill>
                <a:srgbClr val="7030A0"/>
              </a:solidFill>
            </a:endParaRPr>
          </a:p>
          <a:p>
            <a:pPr algn="just"/>
            <a:r>
              <a:rPr lang="en-US" dirty="0" smtClean="0"/>
              <a:t>“ More aggressive resections for low-grade </a:t>
            </a:r>
            <a:r>
              <a:rPr lang="en-US" dirty="0" err="1" smtClean="0"/>
              <a:t>gliomas</a:t>
            </a:r>
            <a:r>
              <a:rPr lang="en-US" dirty="0" smtClean="0"/>
              <a:t> also affect the risk for malignant transformation, …. they take advantage of an opportunity to treat the disease when the neoplasm is at its earliest stage of evolution.”</a:t>
            </a:r>
          </a:p>
          <a:p>
            <a:pPr lvl="1" algn="just"/>
            <a:r>
              <a:rPr lang="en-US" sz="2200" dirty="0" smtClean="0">
                <a:solidFill>
                  <a:srgbClr val="7030A0"/>
                </a:solidFill>
              </a:rPr>
              <a:t>Smith JS, Chang EF, </a:t>
            </a:r>
            <a:r>
              <a:rPr lang="en-US" sz="2200" dirty="0" err="1" smtClean="0">
                <a:solidFill>
                  <a:srgbClr val="7030A0"/>
                </a:solidFill>
              </a:rPr>
              <a:t>Lamborn</a:t>
            </a:r>
            <a:r>
              <a:rPr lang="en-US" sz="2200" dirty="0" smtClean="0">
                <a:solidFill>
                  <a:srgbClr val="7030A0"/>
                </a:solidFill>
              </a:rPr>
              <a:t> KR, et al: Role of extent of resection in the long-term outcome of low-grade hemispheric </a:t>
            </a:r>
            <a:r>
              <a:rPr lang="en-US" sz="2200" dirty="0" err="1" smtClean="0">
                <a:solidFill>
                  <a:srgbClr val="7030A0"/>
                </a:solidFill>
              </a:rPr>
              <a:t>gliomas</a:t>
            </a:r>
            <a:r>
              <a:rPr lang="en-US" sz="2200" dirty="0" smtClean="0">
                <a:solidFill>
                  <a:srgbClr val="7030A0"/>
                </a:solidFill>
              </a:rPr>
              <a:t>. J </a:t>
            </a:r>
            <a:r>
              <a:rPr lang="en-US" sz="2200" dirty="0" err="1" smtClean="0">
                <a:solidFill>
                  <a:srgbClr val="7030A0"/>
                </a:solidFill>
              </a:rPr>
              <a:t>Clin</a:t>
            </a:r>
            <a:r>
              <a:rPr lang="en-US" sz="2200" dirty="0" smtClean="0">
                <a:solidFill>
                  <a:srgbClr val="7030A0"/>
                </a:solidFill>
              </a:rPr>
              <a:t> </a:t>
            </a:r>
            <a:r>
              <a:rPr lang="en-US" sz="2200" dirty="0" err="1" smtClean="0">
                <a:solidFill>
                  <a:srgbClr val="7030A0"/>
                </a:solidFill>
              </a:rPr>
              <a:t>Oncol</a:t>
            </a:r>
            <a:r>
              <a:rPr lang="en-US" sz="2200" dirty="0" smtClean="0">
                <a:solidFill>
                  <a:srgbClr val="7030A0"/>
                </a:solidFill>
              </a:rPr>
              <a:t>  2008; 26:1338-1345.</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8305800" cy="868362"/>
          </a:xfrm>
        </p:spPr>
        <p:txBody>
          <a:bodyPr>
            <a:noAutofit/>
          </a:bodyPr>
          <a:lstStyle/>
          <a:p>
            <a:pPr algn="ctr"/>
            <a:r>
              <a:rPr lang="pt-BR" sz="2400" dirty="0" smtClean="0"/>
              <a:t>Hart MG, Grant R, Metcalfe SE</a:t>
            </a:r>
            <a:r>
              <a:rPr lang="en-US" sz="2400" i="1" dirty="0" smtClean="0"/>
              <a:t> . </a:t>
            </a:r>
            <a:br>
              <a:rPr lang="en-US" sz="2400" i="1" dirty="0" smtClean="0"/>
            </a:br>
            <a:r>
              <a:rPr lang="en-US" sz="2400" b="1" i="1" dirty="0" smtClean="0">
                <a:solidFill>
                  <a:srgbClr val="C00000"/>
                </a:solidFill>
              </a:rPr>
              <a:t>Cochrane Database of Systematic Reviews</a:t>
            </a:r>
            <a:r>
              <a:rPr lang="en-US" sz="2400" i="1" dirty="0" smtClean="0">
                <a:solidFill>
                  <a:srgbClr val="C00000"/>
                </a:solidFill>
              </a:rPr>
              <a:t>. </a:t>
            </a:r>
            <a:br>
              <a:rPr lang="en-US" sz="2400" i="1" dirty="0" smtClean="0">
                <a:solidFill>
                  <a:srgbClr val="C00000"/>
                </a:solidFill>
              </a:rPr>
            </a:br>
            <a:r>
              <a:rPr lang="en-US" sz="1600" dirty="0" smtClean="0"/>
              <a:t>Review content assessed as up-to-date: 4 January 2007.  John Wiley &amp; Sons, Ltd.</a:t>
            </a:r>
            <a:endParaRPr lang="pt-BR" sz="2400" dirty="0" smtClean="0"/>
          </a:p>
        </p:txBody>
      </p:sp>
      <p:sp>
        <p:nvSpPr>
          <p:cNvPr id="3" name="Content Placeholder 2"/>
          <p:cNvSpPr>
            <a:spLocks noGrp="1"/>
          </p:cNvSpPr>
          <p:nvPr>
            <p:ph sz="quarter" idx="1"/>
          </p:nvPr>
        </p:nvSpPr>
        <p:spPr>
          <a:xfrm>
            <a:off x="533400" y="1752600"/>
            <a:ext cx="8229600" cy="4572000"/>
          </a:xfrm>
        </p:spPr>
        <p:txBody>
          <a:bodyPr>
            <a:normAutofit fontScale="92500" lnSpcReduction="10000"/>
          </a:bodyPr>
          <a:lstStyle/>
          <a:p>
            <a:pPr fontAlgn="auto">
              <a:lnSpc>
                <a:spcPct val="85000"/>
              </a:lnSpc>
              <a:spcAft>
                <a:spcPts val="0"/>
              </a:spcAft>
              <a:buFont typeface="Arial" pitchFamily="34" charset="0"/>
              <a:buChar char="•"/>
              <a:defRPr/>
            </a:pPr>
            <a:r>
              <a:rPr lang="en-US" sz="2400" dirty="0" smtClean="0">
                <a:solidFill>
                  <a:schemeClr val="bg2">
                    <a:lumMod val="10000"/>
                  </a:schemeClr>
                </a:solidFill>
              </a:rPr>
              <a:t>The electronic database search yielded “</a:t>
            </a:r>
            <a:r>
              <a:rPr lang="en-US" sz="2400" b="1" dirty="0" smtClean="0">
                <a:solidFill>
                  <a:schemeClr val="bg2">
                    <a:lumMod val="10000"/>
                  </a:schemeClr>
                </a:solidFill>
              </a:rPr>
              <a:t>2100 citations</a:t>
            </a:r>
            <a:r>
              <a:rPr lang="en-US" sz="2400" dirty="0" smtClean="0">
                <a:solidFill>
                  <a:schemeClr val="bg2">
                    <a:lumMod val="10000"/>
                  </a:schemeClr>
                </a:solidFill>
              </a:rPr>
              <a:t>.”  </a:t>
            </a:r>
          </a:p>
          <a:p>
            <a:r>
              <a:rPr lang="en-US" sz="2400" dirty="0" smtClean="0"/>
              <a:t>Ten articles identified for possible inclusion however all failed to meet selection criteria and were excluded. </a:t>
            </a:r>
          </a:p>
          <a:p>
            <a:pPr lvl="1"/>
            <a:r>
              <a:rPr lang="en-US" sz="2200" dirty="0" smtClean="0"/>
              <a:t>2- not RCTs but literature reviews, 3- prospective but assessed symptoms only,  1- RCT different CT regimens &amp; subsequently analyzed according to the EOR, 4- RCTs but did not specifically compare biopsy v/s resection. </a:t>
            </a:r>
          </a:p>
          <a:p>
            <a:r>
              <a:rPr lang="en-US" sz="2400" dirty="0" smtClean="0"/>
              <a:t>One RCT of biopsy v/s resection in presumed malignant glioma was identified &amp; discussed (</a:t>
            </a:r>
            <a:r>
              <a:rPr lang="fi-FI" sz="2200" dirty="0" smtClean="0"/>
              <a:t>Vuorinen V et al. Debulking or </a:t>
            </a:r>
            <a:r>
              <a:rPr lang="en-US" sz="2200" dirty="0" smtClean="0"/>
              <a:t>biopsy of malignant glioma in elderly people - a randomized study. </a:t>
            </a:r>
            <a:r>
              <a:rPr lang="en-US" sz="2200" i="1" dirty="0" err="1" smtClean="0"/>
              <a:t>Acta</a:t>
            </a:r>
            <a:r>
              <a:rPr lang="en-US" sz="2200" i="1" dirty="0" smtClean="0"/>
              <a:t> </a:t>
            </a:r>
            <a:r>
              <a:rPr lang="en-US" sz="2200" i="1" dirty="0" err="1" smtClean="0"/>
              <a:t>neurochirurgica</a:t>
            </a:r>
            <a:r>
              <a:rPr lang="en-US" sz="2200" i="1" dirty="0" smtClean="0"/>
              <a:t> 2003;145:5–10)</a:t>
            </a:r>
            <a:r>
              <a:rPr lang="en-US" sz="2200" dirty="0" smtClean="0"/>
              <a:t>.</a:t>
            </a:r>
            <a:endParaRPr lang="en-US" sz="2400" dirty="0" smtClean="0"/>
          </a:p>
          <a:p>
            <a:pPr lvl="1"/>
            <a:r>
              <a:rPr lang="en-US" sz="2200" dirty="0" smtClean="0"/>
              <a:t>Contained methodological shortcomings.</a:t>
            </a:r>
          </a:p>
          <a:p>
            <a:pPr lvl="1"/>
            <a:r>
              <a:rPr lang="en-US" sz="2200" dirty="0" smtClean="0"/>
              <a:t>Errors in trial design and under-powering,</a:t>
            </a:r>
          </a:p>
          <a:p>
            <a:pPr lvl="1"/>
            <a:r>
              <a:rPr lang="en-US" sz="2200" dirty="0" smtClean="0"/>
              <a:t>Findings tainted by high likelihood of being affected by bias and chance. </a:t>
            </a:r>
          </a:p>
          <a:p>
            <a:pPr lvl="1"/>
            <a:r>
              <a:rPr lang="en-US" sz="2200" b="1" i="1" dirty="0" smtClean="0">
                <a:solidFill>
                  <a:srgbClr val="C00000"/>
                </a:solidFill>
              </a:rPr>
              <a:t>Conclusion :  it is of insufficient reliability to be used to influence treatment decisions</a:t>
            </a:r>
            <a:r>
              <a:rPr lang="en-US" sz="2200" dirty="0" smtClean="0"/>
              <a:t>. </a:t>
            </a:r>
            <a:endParaRPr lang="en-US" sz="2200" dirty="0"/>
          </a:p>
        </p:txBody>
      </p:sp>
      <p:pic>
        <p:nvPicPr>
          <p:cNvPr id="5" name="Picture 4" descr="AIIMS_Logo"/>
          <p:cNvPicPr>
            <a:picLocks noChangeAspect="1" noChangeArrowheads="1"/>
          </p:cNvPicPr>
          <p:nvPr/>
        </p:nvPicPr>
        <p:blipFill>
          <a:blip r:embed="rId2"/>
          <a:srcRect/>
          <a:stretch>
            <a:fillRect/>
          </a:stretch>
        </p:blipFill>
        <p:spPr bwMode="auto">
          <a:xfrm>
            <a:off x="8229600" y="228600"/>
            <a:ext cx="709310" cy="685800"/>
          </a:xfrm>
          <a:prstGeom prst="rect">
            <a:avLst/>
          </a:prstGeom>
          <a:noFill/>
          <a:ln>
            <a:solidFill>
              <a:prstClr val="black"/>
            </a:solidFill>
          </a:ln>
        </p:spPr>
      </p:pic>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7772400" cy="715962"/>
          </a:xfrm>
        </p:spPr>
        <p:txBody>
          <a:bodyPr>
            <a:normAutofit fontScale="90000"/>
          </a:bodyPr>
          <a:lstStyle/>
          <a:p>
            <a:pPr algn="ctr"/>
            <a:r>
              <a:rPr lang="en-US" b="1" dirty="0" smtClean="0">
                <a:solidFill>
                  <a:srgbClr val="C00000"/>
                </a:solidFill>
              </a:rPr>
              <a:t>LGG : CONCLUSIONS</a:t>
            </a:r>
            <a:endParaRPr lang="en-US" b="1" dirty="0">
              <a:solidFill>
                <a:srgbClr val="C00000"/>
              </a:solidFill>
            </a:endParaRPr>
          </a:p>
        </p:txBody>
      </p:sp>
      <p:sp>
        <p:nvSpPr>
          <p:cNvPr id="3" name="Content Placeholder 2"/>
          <p:cNvSpPr>
            <a:spLocks noGrp="1"/>
          </p:cNvSpPr>
          <p:nvPr>
            <p:ph sz="quarter" idx="1"/>
          </p:nvPr>
        </p:nvSpPr>
        <p:spPr>
          <a:xfrm>
            <a:off x="304800" y="685800"/>
            <a:ext cx="8610600" cy="5181600"/>
          </a:xfrm>
        </p:spPr>
        <p:txBody>
          <a:bodyPr>
            <a:noAutofit/>
          </a:bodyPr>
          <a:lstStyle/>
          <a:p>
            <a:r>
              <a:rPr lang="en-US" sz="2100" dirty="0" smtClean="0">
                <a:solidFill>
                  <a:schemeClr val="accent6">
                    <a:lumMod val="75000"/>
                  </a:schemeClr>
                </a:solidFill>
              </a:rPr>
              <a:t>Although more indolent than their high-grade counterparts, their associated clinical course is by no means benign. </a:t>
            </a:r>
          </a:p>
          <a:p>
            <a:r>
              <a:rPr lang="en-US" sz="2100" dirty="0" smtClean="0">
                <a:solidFill>
                  <a:srgbClr val="0070C0"/>
                </a:solidFill>
              </a:rPr>
              <a:t>To delay the inevitable progression toward malignancy, aggressive LGG resection is supported by a growing body of literature and can improve patient outcome, but it should not be pursued at the expense of a patient's quality of life. </a:t>
            </a:r>
          </a:p>
          <a:p>
            <a:r>
              <a:rPr lang="en-US" sz="2100" dirty="0" smtClean="0"/>
              <a:t>Such a strategy minimizes the chances of misdiagnosis from sampling error and can immediately relieve symptomatic mass effect, obstructive hydrocephalus, and neurological deficit. </a:t>
            </a:r>
          </a:p>
          <a:p>
            <a:r>
              <a:rPr lang="en-US" sz="2100" dirty="0" smtClean="0">
                <a:solidFill>
                  <a:srgbClr val="00B050"/>
                </a:solidFill>
              </a:rPr>
              <a:t>Greater extent of resection is also correlated with improved survival time and reduces the risk for malignant transformation. </a:t>
            </a:r>
          </a:p>
          <a:p>
            <a:r>
              <a:rPr lang="en-US" sz="2100" dirty="0" smtClean="0"/>
              <a:t>This necessitates precise delineation of the structural and functional tumor margins using a combination of preoperative imaging modalities, </a:t>
            </a:r>
            <a:r>
              <a:rPr lang="en-US" sz="2100" dirty="0" err="1" smtClean="0"/>
              <a:t>intraoperative</a:t>
            </a:r>
            <a:r>
              <a:rPr lang="en-US" sz="2100" dirty="0" smtClean="0"/>
              <a:t> mapping techniques, and functional mapping.</a:t>
            </a:r>
          </a:p>
          <a:p>
            <a:r>
              <a:rPr lang="en-US" sz="2100" dirty="0" smtClean="0">
                <a:solidFill>
                  <a:srgbClr val="C00000"/>
                </a:solidFill>
              </a:rPr>
              <a:t>Conservative therapy or observation is not recommended at this time. </a:t>
            </a:r>
          </a:p>
          <a:p>
            <a:r>
              <a:rPr lang="en-US" sz="2100" dirty="0" smtClean="0"/>
              <a:t>RT should be withheld until progression occurs, although CT agents such as TMZ  may be useful as an upfront treatment.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pPr algn="ctr"/>
            <a:r>
              <a:rPr lang="en-US" dirty="0" smtClean="0"/>
              <a:t>Malignant </a:t>
            </a:r>
            <a:r>
              <a:rPr lang="en-US" dirty="0" err="1" smtClean="0"/>
              <a:t>Astrocytomas</a:t>
            </a:r>
            <a:endParaRPr lang="en-US" dirty="0"/>
          </a:p>
        </p:txBody>
      </p:sp>
      <p:sp>
        <p:nvSpPr>
          <p:cNvPr id="3" name="Content Placeholder 2"/>
          <p:cNvSpPr>
            <a:spLocks noGrp="1"/>
          </p:cNvSpPr>
          <p:nvPr>
            <p:ph sz="quarter" idx="1"/>
          </p:nvPr>
        </p:nvSpPr>
        <p:spPr>
          <a:xfrm>
            <a:off x="304800" y="1371600"/>
            <a:ext cx="8610600" cy="5105400"/>
          </a:xfrm>
        </p:spPr>
        <p:txBody>
          <a:bodyPr>
            <a:normAutofit fontScale="77500" lnSpcReduction="20000"/>
          </a:bodyPr>
          <a:lstStyle/>
          <a:p>
            <a:r>
              <a:rPr lang="en-US" sz="3600" dirty="0" smtClean="0"/>
              <a:t>The most common malignant primary CNS tumors in adults.</a:t>
            </a:r>
            <a:r>
              <a:rPr lang="en-US" sz="3600" baseline="30000" dirty="0" smtClean="0"/>
              <a:t>*1</a:t>
            </a:r>
            <a:endParaRPr lang="en-US" sz="3600" dirty="0" smtClean="0"/>
          </a:p>
          <a:p>
            <a:r>
              <a:rPr lang="en-US" sz="3600" dirty="0" smtClean="0"/>
              <a:t>Include </a:t>
            </a:r>
          </a:p>
          <a:p>
            <a:pPr lvl="1"/>
            <a:r>
              <a:rPr lang="en-US" sz="3400" dirty="0" err="1" smtClean="0"/>
              <a:t>Anaplastic</a:t>
            </a:r>
            <a:r>
              <a:rPr lang="en-US" sz="3400" dirty="0" smtClean="0"/>
              <a:t> </a:t>
            </a:r>
            <a:r>
              <a:rPr lang="en-US" sz="3400" dirty="0" err="1" smtClean="0"/>
              <a:t>astrocytoma</a:t>
            </a:r>
            <a:r>
              <a:rPr lang="en-US" sz="3400" dirty="0" smtClean="0"/>
              <a:t> (AA, WHO grade III) </a:t>
            </a:r>
          </a:p>
          <a:p>
            <a:pPr lvl="1"/>
            <a:r>
              <a:rPr lang="en-US" sz="3400" dirty="0" err="1" smtClean="0"/>
              <a:t>Glioblastoma</a:t>
            </a:r>
            <a:r>
              <a:rPr lang="en-US" sz="3400" dirty="0" smtClean="0"/>
              <a:t> </a:t>
            </a:r>
            <a:r>
              <a:rPr lang="en-US" sz="3400" dirty="0" err="1" smtClean="0"/>
              <a:t>multiforme</a:t>
            </a:r>
            <a:r>
              <a:rPr lang="en-US" sz="3400" dirty="0" smtClean="0"/>
              <a:t> (GBM, WHO grade IV) </a:t>
            </a:r>
          </a:p>
          <a:p>
            <a:pPr lvl="1"/>
            <a:r>
              <a:rPr lang="en-US" sz="3400" dirty="0" err="1" smtClean="0"/>
              <a:t>Gliosarcoma</a:t>
            </a:r>
            <a:endParaRPr lang="en-US" sz="3400" dirty="0" smtClean="0"/>
          </a:p>
          <a:p>
            <a:r>
              <a:rPr lang="en-US" sz="3600" dirty="0" smtClean="0"/>
              <a:t>Even with optimal treatment, median survival .</a:t>
            </a:r>
            <a:r>
              <a:rPr lang="en-US" sz="3600" baseline="30000" dirty="0" smtClean="0"/>
              <a:t>*2,*3</a:t>
            </a:r>
            <a:endParaRPr lang="en-US" sz="3600" dirty="0" smtClean="0"/>
          </a:p>
          <a:p>
            <a:pPr lvl="1"/>
            <a:r>
              <a:rPr lang="en-US" sz="3400" dirty="0" smtClean="0"/>
              <a:t>&lt; 2 years for GBM</a:t>
            </a:r>
          </a:p>
          <a:p>
            <a:pPr lvl="1"/>
            <a:r>
              <a:rPr lang="en-US" sz="3400" dirty="0" smtClean="0"/>
              <a:t>2 to 5 years for AA</a:t>
            </a:r>
          </a:p>
          <a:p>
            <a:pPr lvl="1"/>
            <a:endParaRPr lang="en-US" dirty="0" smtClean="0"/>
          </a:p>
          <a:p>
            <a:pPr lvl="1"/>
            <a:endParaRPr lang="en-US" dirty="0" smtClean="0"/>
          </a:p>
          <a:p>
            <a:pPr lvl="1"/>
            <a:r>
              <a:rPr lang="en-US" dirty="0" smtClean="0"/>
              <a:t>*1. </a:t>
            </a:r>
            <a:r>
              <a:rPr lang="en-US" dirty="0" err="1" smtClean="0"/>
              <a:t>DeAngelis</a:t>
            </a:r>
            <a:r>
              <a:rPr lang="en-US" dirty="0" smtClean="0"/>
              <a:t> LM: Brain tumors. N </a:t>
            </a:r>
            <a:r>
              <a:rPr lang="en-US" dirty="0" err="1" smtClean="0"/>
              <a:t>Engl</a:t>
            </a:r>
            <a:r>
              <a:rPr lang="en-US" dirty="0" smtClean="0"/>
              <a:t> J Med  2001; 344:114-123.</a:t>
            </a:r>
          </a:p>
          <a:p>
            <a:pPr lvl="1"/>
            <a:r>
              <a:rPr lang="en-US" dirty="0" smtClean="0"/>
              <a:t> *2. </a:t>
            </a:r>
            <a:r>
              <a:rPr lang="en-US" dirty="0" err="1" smtClean="0"/>
              <a:t>Souhami</a:t>
            </a:r>
            <a:r>
              <a:rPr lang="en-US" dirty="0" smtClean="0"/>
              <a:t> L, </a:t>
            </a:r>
            <a:r>
              <a:rPr lang="en-US" dirty="0" err="1" smtClean="0"/>
              <a:t>Seiferheld</a:t>
            </a:r>
            <a:r>
              <a:rPr lang="en-US" dirty="0" smtClean="0"/>
              <a:t> W, </a:t>
            </a:r>
            <a:r>
              <a:rPr lang="en-US" dirty="0" err="1" smtClean="0"/>
              <a:t>Brachman</a:t>
            </a:r>
            <a:r>
              <a:rPr lang="en-US" dirty="0" smtClean="0"/>
              <a:t> D, et al: report of Radiation Therapy Oncology Group 93-05 protocol. </a:t>
            </a:r>
            <a:r>
              <a:rPr lang="en-US" dirty="0" err="1" smtClean="0"/>
              <a:t>Int</a:t>
            </a:r>
            <a:r>
              <a:rPr lang="en-US" dirty="0" smtClean="0"/>
              <a:t> J </a:t>
            </a:r>
            <a:r>
              <a:rPr lang="en-US" dirty="0" err="1" smtClean="0"/>
              <a:t>Radiat</a:t>
            </a:r>
            <a:r>
              <a:rPr lang="en-US" dirty="0" smtClean="0"/>
              <a:t> </a:t>
            </a:r>
            <a:r>
              <a:rPr lang="en-US" dirty="0" err="1" smtClean="0"/>
              <a:t>Oncol</a:t>
            </a:r>
            <a:r>
              <a:rPr lang="en-US" dirty="0" smtClean="0"/>
              <a:t> </a:t>
            </a:r>
            <a:r>
              <a:rPr lang="en-US" dirty="0" err="1" smtClean="0"/>
              <a:t>Biol</a:t>
            </a:r>
            <a:r>
              <a:rPr lang="en-US" dirty="0" smtClean="0"/>
              <a:t> Phys  2004; 60:853-860.</a:t>
            </a:r>
          </a:p>
          <a:p>
            <a:pPr lvl="1"/>
            <a:r>
              <a:rPr lang="en-US" dirty="0" smtClean="0"/>
              <a:t> *3. </a:t>
            </a:r>
            <a:r>
              <a:rPr lang="en-US" dirty="0" err="1" smtClean="0"/>
              <a:t>Wen</a:t>
            </a:r>
            <a:r>
              <a:rPr lang="en-US" dirty="0" smtClean="0"/>
              <a:t> PY, </a:t>
            </a:r>
            <a:r>
              <a:rPr lang="en-US" dirty="0" err="1" smtClean="0"/>
              <a:t>Kesari</a:t>
            </a:r>
            <a:r>
              <a:rPr lang="en-US" dirty="0" smtClean="0"/>
              <a:t> S: Malignant </a:t>
            </a:r>
            <a:r>
              <a:rPr lang="en-US" dirty="0" err="1" smtClean="0"/>
              <a:t>gliomas</a:t>
            </a:r>
            <a:r>
              <a:rPr lang="en-US" dirty="0" smtClean="0"/>
              <a:t> in adults. N </a:t>
            </a:r>
            <a:r>
              <a:rPr lang="en-US" dirty="0" err="1" smtClean="0"/>
              <a:t>Engl</a:t>
            </a:r>
            <a:r>
              <a:rPr lang="en-US" dirty="0" smtClean="0"/>
              <a:t> J Med  2008; 359:492-507.</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914400"/>
            <a:ext cx="8534400" cy="3124200"/>
          </a:xfrm>
        </p:spPr>
        <p:txBody>
          <a:bodyPr>
            <a:normAutofit/>
          </a:bodyPr>
          <a:lstStyle/>
          <a:p>
            <a:r>
              <a:rPr lang="en-US" sz="2200" dirty="0" smtClean="0"/>
              <a:t>Characterized by - invasive and infiltrative nature, making curative resection unlikely.</a:t>
            </a:r>
            <a:r>
              <a:rPr lang="en-US" sz="2200" baseline="30000" dirty="0" smtClean="0"/>
              <a:t>1</a:t>
            </a:r>
            <a:endParaRPr lang="en-US" sz="2200" dirty="0" smtClean="0"/>
          </a:p>
          <a:p>
            <a:r>
              <a:rPr lang="en-US" sz="2200" dirty="0" smtClean="0"/>
              <a:t>1930s- Walter Dandy reported recurrence of </a:t>
            </a:r>
            <a:r>
              <a:rPr lang="en-US" sz="2200" dirty="0" err="1" smtClean="0"/>
              <a:t>contralateral</a:t>
            </a:r>
            <a:r>
              <a:rPr lang="en-US" sz="2200" dirty="0" smtClean="0"/>
              <a:t> </a:t>
            </a:r>
            <a:r>
              <a:rPr lang="en-US" sz="2200" dirty="0" err="1" smtClean="0"/>
              <a:t>gliomas</a:t>
            </a:r>
            <a:r>
              <a:rPr lang="en-US" sz="2200" dirty="0" smtClean="0"/>
              <a:t> even after </a:t>
            </a:r>
            <a:r>
              <a:rPr lang="en-US" sz="2200" dirty="0" err="1" smtClean="0"/>
              <a:t>hemispherectomy</a:t>
            </a:r>
            <a:r>
              <a:rPr lang="en-US" sz="2200" dirty="0" smtClean="0"/>
              <a:t> of the tumor-bearing hemisphere.</a:t>
            </a:r>
            <a:r>
              <a:rPr lang="en-US" sz="2200" baseline="30000" dirty="0" smtClean="0"/>
              <a:t>2</a:t>
            </a:r>
          </a:p>
          <a:p>
            <a:pPr lvl="1"/>
            <a:r>
              <a:rPr lang="en-US" sz="1600" dirty="0" smtClean="0"/>
              <a:t>1.Claes A, </a:t>
            </a:r>
            <a:r>
              <a:rPr lang="en-US" sz="1600" dirty="0" err="1" smtClean="0"/>
              <a:t>Idema</a:t>
            </a:r>
            <a:r>
              <a:rPr lang="en-US" sz="1600" dirty="0" smtClean="0"/>
              <a:t> AJ, </a:t>
            </a:r>
            <a:r>
              <a:rPr lang="en-US" sz="1600" dirty="0" err="1" smtClean="0"/>
              <a:t>Wesseling</a:t>
            </a:r>
            <a:r>
              <a:rPr lang="en-US" sz="1600" dirty="0" smtClean="0"/>
              <a:t> P: Diffuse glioma growth: a guerilla war. </a:t>
            </a:r>
            <a:r>
              <a:rPr lang="en-US" sz="1600" dirty="0" err="1" smtClean="0"/>
              <a:t>Acta</a:t>
            </a:r>
            <a:r>
              <a:rPr lang="en-US" sz="1600" dirty="0" smtClean="0"/>
              <a:t> </a:t>
            </a:r>
            <a:r>
              <a:rPr lang="en-US" sz="1600" dirty="0" err="1" smtClean="0"/>
              <a:t>Neuropathol</a:t>
            </a:r>
            <a:r>
              <a:rPr lang="en-US" sz="1600" dirty="0" smtClean="0"/>
              <a:t> (</a:t>
            </a:r>
            <a:r>
              <a:rPr lang="en-US" sz="1600" dirty="0" err="1" smtClean="0"/>
              <a:t>Berl</a:t>
            </a:r>
            <a:r>
              <a:rPr lang="en-US" sz="1600" dirty="0" smtClean="0"/>
              <a:t>)  2007; 114:443-458.</a:t>
            </a:r>
          </a:p>
          <a:p>
            <a:pPr lvl="1"/>
            <a:r>
              <a:rPr lang="en-US" sz="1600" dirty="0" smtClean="0"/>
              <a:t> 2. Dandy WE: Removal of right cerebral hemispheres for certain tumors with </a:t>
            </a:r>
            <a:r>
              <a:rPr lang="en-US" sz="1600" dirty="0" err="1" smtClean="0"/>
              <a:t>hemiplegia</a:t>
            </a:r>
            <a:r>
              <a:rPr lang="en-US" sz="1600" dirty="0" smtClean="0"/>
              <a:t>: preliminary report. JAMA  1928; 90:823-825.</a:t>
            </a:r>
          </a:p>
          <a:p>
            <a:endParaRPr lang="en-US" baseline="30000" dirty="0" smtClean="0"/>
          </a:p>
          <a:p>
            <a:endParaRPr lang="en-US" dirty="0" smtClean="0"/>
          </a:p>
        </p:txBody>
      </p:sp>
      <p:sp>
        <p:nvSpPr>
          <p:cNvPr id="4" name="Title 1"/>
          <p:cNvSpPr>
            <a:spLocks noGrp="1"/>
          </p:cNvSpPr>
          <p:nvPr>
            <p:ph type="title"/>
          </p:nvPr>
        </p:nvSpPr>
        <p:spPr>
          <a:xfrm>
            <a:off x="914400" y="274638"/>
            <a:ext cx="7772400" cy="563562"/>
          </a:xfrm>
        </p:spPr>
        <p:txBody>
          <a:bodyPr>
            <a:normAutofit fontScale="90000"/>
          </a:bodyPr>
          <a:lstStyle/>
          <a:p>
            <a:pPr algn="ctr"/>
            <a:r>
              <a:rPr lang="en-US" dirty="0" smtClean="0"/>
              <a:t>Malignant </a:t>
            </a:r>
            <a:r>
              <a:rPr lang="en-US" dirty="0" err="1" smtClean="0"/>
              <a:t>Astrocytomas</a:t>
            </a:r>
            <a:endParaRPr lang="en-US" dirty="0"/>
          </a:p>
        </p:txBody>
      </p:sp>
      <p:sp>
        <p:nvSpPr>
          <p:cNvPr id="5" name="Content Placeholder 2"/>
          <p:cNvSpPr txBox="1">
            <a:spLocks/>
          </p:cNvSpPr>
          <p:nvPr/>
        </p:nvSpPr>
        <p:spPr>
          <a:xfrm>
            <a:off x="304800" y="3581400"/>
            <a:ext cx="8610600" cy="2057400"/>
          </a:xfrm>
          <a:prstGeom prst="rect">
            <a:avLst/>
          </a:prstGeom>
        </p:spPr>
        <p:txBody>
          <a:bodyPr vert="horz">
            <a:normAutofit lnSpcReduction="10000"/>
          </a:bodyPr>
          <a:lstStyle/>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Char char=""/>
              <a:tabLst/>
              <a:defRPr/>
            </a:pPr>
            <a:r>
              <a:rPr kumimoji="0" lang="en-US" sz="2200" b="0" i="0" u="none" strike="noStrike" kern="1200" cap="none" spc="0" normalizeH="0" baseline="0" noProof="0" dirty="0" smtClean="0">
                <a:ln>
                  <a:noFill/>
                </a:ln>
                <a:solidFill>
                  <a:schemeClr val="tx1"/>
                </a:solidFill>
                <a:effectLst/>
                <a:uLnTx/>
                <a:uFillTx/>
                <a:latin typeface="+mn-lt"/>
                <a:ea typeface="+mn-ea"/>
                <a:cs typeface="+mn-cs"/>
              </a:rPr>
              <a:t>Often occur in the cerebral hemispheres</a:t>
            </a:r>
            <a:r>
              <a:rPr kumimoji="0" lang="en-US" sz="2200" b="0" i="0" u="none" strike="noStrike" kern="1200" cap="none" spc="0" normalizeH="0" baseline="30000" noProof="0" dirty="0" smtClean="0">
                <a:ln>
                  <a:noFill/>
                </a:ln>
                <a:solidFill>
                  <a:schemeClr val="tx1"/>
                </a:solidFill>
                <a:effectLst/>
                <a:uLnTx/>
                <a:uFillTx/>
                <a:latin typeface="+mn-lt"/>
                <a:ea typeface="+mn-ea"/>
                <a:cs typeface="+mn-cs"/>
              </a:rPr>
              <a:t> *</a:t>
            </a:r>
          </a:p>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Char char=""/>
              <a:tabLst/>
              <a:defRPr/>
            </a:pPr>
            <a:r>
              <a:rPr kumimoji="0" lang="en-US" sz="2200" b="0" i="0" u="none" strike="noStrike" kern="1200" cap="none" spc="0" normalizeH="0" baseline="0" noProof="0" dirty="0" smtClean="0">
                <a:ln>
                  <a:noFill/>
                </a:ln>
                <a:solidFill>
                  <a:schemeClr val="tx1"/>
                </a:solidFill>
                <a:effectLst/>
                <a:uLnTx/>
                <a:uFillTx/>
                <a:latin typeface="+mn-lt"/>
                <a:ea typeface="+mn-ea"/>
                <a:cs typeface="+mn-cs"/>
              </a:rPr>
              <a:t>Can arise from low-grade </a:t>
            </a:r>
            <a:r>
              <a:rPr kumimoji="0" lang="en-US" sz="2200" b="0" i="0" u="none" strike="noStrike" kern="1200" cap="none" spc="0" normalizeH="0" baseline="0" noProof="0" dirty="0" err="1" smtClean="0">
                <a:ln>
                  <a:noFill/>
                </a:ln>
                <a:solidFill>
                  <a:schemeClr val="tx1"/>
                </a:solidFill>
                <a:effectLst/>
                <a:uLnTx/>
                <a:uFillTx/>
                <a:latin typeface="+mn-lt"/>
                <a:ea typeface="+mn-ea"/>
                <a:cs typeface="+mn-cs"/>
              </a:rPr>
              <a:t>astrocytoma</a:t>
            </a:r>
            <a:r>
              <a:rPr kumimoji="0" lang="en-US" sz="2200" b="0" i="0" u="none" strike="noStrike" kern="1200" cap="none" spc="0" normalizeH="0" baseline="0" noProof="0" dirty="0" smtClean="0">
                <a:ln>
                  <a:noFill/>
                </a:ln>
                <a:solidFill>
                  <a:schemeClr val="tx1"/>
                </a:solidFill>
                <a:effectLst/>
                <a:uLnTx/>
                <a:uFillTx/>
                <a:latin typeface="+mn-lt"/>
                <a:ea typeface="+mn-ea"/>
                <a:cs typeface="+mn-cs"/>
              </a:rPr>
              <a:t> (WHO grade II) </a:t>
            </a:r>
          </a:p>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Char char=""/>
              <a:tabLst/>
              <a:defRPr/>
            </a:pPr>
            <a:r>
              <a:rPr kumimoji="0" lang="en-US" sz="2200" b="0" i="0" u="none" strike="noStrike" kern="1200" cap="none" spc="0" normalizeH="0" baseline="0" noProof="0" dirty="0" smtClean="0">
                <a:ln>
                  <a:noFill/>
                </a:ln>
                <a:solidFill>
                  <a:schemeClr val="tx1"/>
                </a:solidFill>
                <a:effectLst/>
                <a:uLnTx/>
                <a:uFillTx/>
                <a:latin typeface="+mn-lt"/>
                <a:ea typeface="+mn-ea"/>
                <a:cs typeface="+mn-cs"/>
              </a:rPr>
              <a:t>Can also be </a:t>
            </a:r>
            <a:r>
              <a:rPr kumimoji="0" lang="en-US" sz="2200" b="0" i="0" u="none" strike="noStrike" kern="1200" cap="none" spc="0" normalizeH="0" baseline="0" noProof="0" dirty="0" err="1" smtClean="0">
                <a:ln>
                  <a:noFill/>
                </a:ln>
                <a:solidFill>
                  <a:schemeClr val="tx1"/>
                </a:solidFill>
                <a:effectLst/>
                <a:uLnTx/>
                <a:uFillTx/>
                <a:latin typeface="+mn-lt"/>
                <a:ea typeface="+mn-ea"/>
                <a:cs typeface="+mn-cs"/>
              </a:rPr>
              <a:t>dx</a:t>
            </a:r>
            <a:r>
              <a:rPr kumimoji="0" lang="en-US" sz="2200" b="0" i="0" u="none" strike="noStrike" kern="1200" cap="none" spc="0" normalizeH="0" baseline="0" noProof="0" dirty="0" smtClean="0">
                <a:ln>
                  <a:noFill/>
                </a:ln>
                <a:solidFill>
                  <a:schemeClr val="tx1"/>
                </a:solidFill>
                <a:effectLst/>
                <a:uLnTx/>
                <a:uFillTx/>
                <a:latin typeface="+mn-lt"/>
                <a:ea typeface="+mn-ea"/>
                <a:cs typeface="+mn-cs"/>
              </a:rPr>
              <a:t> de novo at first biopsy:  without signs of a malignant precursor.</a:t>
            </a:r>
          </a:p>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Char char=""/>
              <a:tabLst/>
              <a:defRPr/>
            </a:pPr>
            <a:r>
              <a:rPr kumimoji="0" lang="en-US" sz="2200" b="0" i="0" u="none" strike="noStrike" kern="1200" cap="none" spc="0" normalizeH="0" baseline="0" noProof="0" dirty="0" smtClean="0">
                <a:ln>
                  <a:noFill/>
                </a:ln>
                <a:solidFill>
                  <a:schemeClr val="tx1"/>
                </a:solidFill>
                <a:effectLst/>
                <a:uLnTx/>
                <a:uFillTx/>
                <a:latin typeface="+mn-lt"/>
                <a:ea typeface="+mn-ea"/>
                <a:cs typeface="+mn-cs"/>
              </a:rPr>
              <a:t>AA has an innate tendency to progress to GBM. </a:t>
            </a:r>
          </a:p>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Char char=""/>
              <a:tabLst/>
              <a:defRPr/>
            </a:pPr>
            <a:r>
              <a:rPr kumimoji="0" lang="en-US" sz="2200" b="0" i="0" u="none" strike="noStrike" kern="1200" cap="none" spc="0" normalizeH="0" baseline="0" noProof="0" dirty="0" smtClean="0">
                <a:ln>
                  <a:noFill/>
                </a:ln>
                <a:solidFill>
                  <a:schemeClr val="tx1"/>
                </a:solidFill>
                <a:effectLst/>
                <a:uLnTx/>
                <a:uFillTx/>
                <a:latin typeface="+mn-lt"/>
                <a:ea typeface="+mn-ea"/>
                <a:cs typeface="+mn-cs"/>
              </a:rPr>
              <a:t>Both recur locally, often at the margins &amp; even after GTR</a:t>
            </a:r>
            <a:r>
              <a:rPr kumimoji="0" lang="en-US" sz="2200" b="0" i="0" u="none" strike="noStrike" kern="1200" cap="none" spc="0" normalizeH="0" baseline="30000" noProof="0" dirty="0" smtClean="0">
                <a:ln>
                  <a:noFill/>
                </a:ln>
                <a:solidFill>
                  <a:schemeClr val="tx1"/>
                </a:solidFill>
                <a:effectLst/>
                <a:uLnTx/>
                <a:uFillTx/>
                <a:latin typeface="+mn-lt"/>
                <a:ea typeface="+mn-ea"/>
                <a:cs typeface="+mn-cs"/>
              </a:rPr>
              <a:t>**</a:t>
            </a:r>
          </a:p>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Char char=""/>
              <a:tabLst/>
              <a:defRPr/>
            </a:pPr>
            <a:endParaRPr kumimoji="0" lang="en-US" sz="26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TextBox 5"/>
          <p:cNvSpPr txBox="1"/>
          <p:nvPr/>
        </p:nvSpPr>
        <p:spPr>
          <a:xfrm>
            <a:off x="529027" y="5657671"/>
            <a:ext cx="8462573" cy="1138773"/>
          </a:xfrm>
          <a:prstGeom prst="rect">
            <a:avLst/>
          </a:prstGeom>
          <a:noFill/>
        </p:spPr>
        <p:txBody>
          <a:bodyPr wrap="square" rtlCol="0">
            <a:spAutoFit/>
          </a:bodyPr>
          <a:lstStyle/>
          <a:p>
            <a:r>
              <a:rPr lang="en-US" sz="1600" dirty="0" smtClean="0"/>
              <a:t>*</a:t>
            </a:r>
            <a:r>
              <a:rPr lang="en-US" sz="1600" dirty="0" err="1" smtClean="0"/>
              <a:t>Keihus</a:t>
            </a:r>
            <a:r>
              <a:rPr lang="en-US" sz="1600" dirty="0" smtClean="0"/>
              <a:t> P et al: </a:t>
            </a:r>
            <a:r>
              <a:rPr lang="en-US" sz="1600" dirty="0" err="1" smtClean="0"/>
              <a:t>Anaplastic</a:t>
            </a:r>
            <a:r>
              <a:rPr lang="en-US" sz="1600" dirty="0" smtClean="0"/>
              <a:t> </a:t>
            </a:r>
            <a:r>
              <a:rPr lang="en-US" sz="1600" dirty="0" err="1" smtClean="0"/>
              <a:t>Astrocytoma</a:t>
            </a:r>
            <a:r>
              <a:rPr lang="en-US" sz="1600" dirty="0" smtClean="0"/>
              <a:t>. Pathology and Genetics of Tumors of the Nervous System, </a:t>
            </a:r>
          </a:p>
          <a:p>
            <a:r>
              <a:rPr lang="en-US" sz="1600" dirty="0" smtClean="0"/>
              <a:t>WHO Classification of </a:t>
            </a:r>
            <a:r>
              <a:rPr lang="en-US" sz="1600" dirty="0" err="1" smtClean="0"/>
              <a:t>Tumours</a:t>
            </a:r>
            <a:r>
              <a:rPr lang="en-US" sz="1600" dirty="0" smtClean="0"/>
              <a:t>,  Lyon: IARC Press; 2000. </a:t>
            </a:r>
          </a:p>
          <a:p>
            <a:r>
              <a:rPr lang="en-US" sz="1600" dirty="0" smtClean="0"/>
              <a:t>**</a:t>
            </a:r>
            <a:r>
              <a:rPr lang="en-US" sz="1600" dirty="0" err="1" smtClean="0"/>
              <a:t>Wrensch</a:t>
            </a:r>
            <a:r>
              <a:rPr lang="en-US" sz="1600" dirty="0" smtClean="0"/>
              <a:t> M et al:  </a:t>
            </a:r>
            <a:r>
              <a:rPr lang="en-US" sz="1600" dirty="0" err="1" smtClean="0"/>
              <a:t>Neuro</a:t>
            </a:r>
            <a:r>
              <a:rPr lang="en-US" sz="1600" dirty="0" smtClean="0"/>
              <a:t> </a:t>
            </a:r>
            <a:r>
              <a:rPr lang="en-US" sz="1600" dirty="0" err="1" smtClean="0"/>
              <a:t>Oncol</a:t>
            </a:r>
            <a:r>
              <a:rPr lang="en-US" sz="1600" dirty="0" smtClean="0"/>
              <a:t>  2002; 4:278-299.</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28600"/>
            <a:ext cx="9296400" cy="639762"/>
          </a:xfrm>
        </p:spPr>
        <p:txBody>
          <a:bodyPr>
            <a:normAutofit fontScale="90000"/>
          </a:bodyPr>
          <a:lstStyle/>
          <a:p>
            <a:pPr algn="ctr"/>
            <a:r>
              <a:rPr lang="en-US" b="1" dirty="0" smtClean="0">
                <a:solidFill>
                  <a:srgbClr val="7030A0"/>
                </a:solidFill>
              </a:rPr>
              <a:t>MALIGNANT GLIOMAS:PROBLEM OF INVASION</a:t>
            </a:r>
            <a:endParaRPr lang="en-US" b="1" dirty="0">
              <a:solidFill>
                <a:srgbClr val="7030A0"/>
              </a:solidFill>
            </a:endParaRPr>
          </a:p>
        </p:txBody>
      </p:sp>
      <p:sp>
        <p:nvSpPr>
          <p:cNvPr id="3" name="Content Placeholder 2"/>
          <p:cNvSpPr>
            <a:spLocks noGrp="1"/>
          </p:cNvSpPr>
          <p:nvPr>
            <p:ph sz="quarter" idx="1"/>
          </p:nvPr>
        </p:nvSpPr>
        <p:spPr>
          <a:xfrm>
            <a:off x="228600" y="990600"/>
            <a:ext cx="8915400" cy="4648200"/>
          </a:xfrm>
        </p:spPr>
        <p:txBody>
          <a:bodyPr>
            <a:normAutofit fontScale="85000" lnSpcReduction="10000"/>
          </a:bodyPr>
          <a:lstStyle/>
          <a:p>
            <a:r>
              <a:rPr lang="en-US" dirty="0" smtClean="0"/>
              <a:t>Lethal ? grow by invasion, limiting the efficacy of surgery and other Rx. </a:t>
            </a:r>
            <a:r>
              <a:rPr lang="en-US" baseline="30000" dirty="0" smtClean="0"/>
              <a:t>*1</a:t>
            </a:r>
          </a:p>
          <a:p>
            <a:r>
              <a:rPr lang="en-US" dirty="0" smtClean="0"/>
              <a:t>Malignant glioma cells - great motility in both in vitro and in vivo rodent models.</a:t>
            </a:r>
            <a:r>
              <a:rPr lang="en-US" baseline="30000" dirty="0" smtClean="0"/>
              <a:t>*2</a:t>
            </a:r>
          </a:p>
          <a:p>
            <a:r>
              <a:rPr lang="en-US" dirty="0" smtClean="0"/>
              <a:t>Autopsy studies -  HGG </a:t>
            </a:r>
            <a:r>
              <a:rPr lang="en-US" baseline="30000" dirty="0" smtClean="0"/>
              <a:t>*3</a:t>
            </a:r>
          </a:p>
          <a:p>
            <a:pPr lvl="1"/>
            <a:r>
              <a:rPr lang="en-US" dirty="0" smtClean="0"/>
              <a:t>extend beyond a single carotid or vertebral artery distribution</a:t>
            </a:r>
          </a:p>
          <a:p>
            <a:pPr lvl="1"/>
            <a:r>
              <a:rPr lang="en-US" dirty="0" smtClean="0"/>
              <a:t>often spread through the CSF pathways</a:t>
            </a:r>
          </a:p>
          <a:p>
            <a:pPr lvl="1"/>
            <a:r>
              <a:rPr lang="en-US" dirty="0" smtClean="0"/>
              <a:t>may extend past the 2-cm margins demonstrated by CT or MRI. </a:t>
            </a:r>
          </a:p>
          <a:p>
            <a:r>
              <a:rPr lang="en-US" dirty="0" smtClean="0"/>
              <a:t>Frequently microsatellites - scattered throughout normal brain tissue</a:t>
            </a:r>
            <a:r>
              <a:rPr lang="en-US" baseline="30000" dirty="0" smtClean="0"/>
              <a:t>*4</a:t>
            </a:r>
          </a:p>
          <a:p>
            <a:r>
              <a:rPr lang="en-US" dirty="0" smtClean="0"/>
              <a:t>Infiltration of eloquent areas : may limit the extent of tumor resection. </a:t>
            </a:r>
          </a:p>
          <a:p>
            <a:r>
              <a:rPr lang="en-US" dirty="0" smtClean="0"/>
              <a:t>Stereotactic biopsy samples – distant from enhancing tumor </a:t>
            </a:r>
          </a:p>
          <a:p>
            <a:r>
              <a:rPr lang="en-US" dirty="0" smtClean="0"/>
              <a:t>contain tumor cells grossly / vitro culture techniques </a:t>
            </a:r>
            <a:r>
              <a:rPr lang="en-US" baseline="30000" dirty="0" smtClean="0"/>
              <a:t>*5</a:t>
            </a:r>
          </a:p>
          <a:p>
            <a:r>
              <a:rPr lang="en-US" b="1" i="1" dirty="0" smtClean="0"/>
              <a:t>“</a:t>
            </a:r>
            <a:r>
              <a:rPr lang="en-US" b="1" i="1" dirty="0" smtClean="0">
                <a:solidFill>
                  <a:srgbClr val="C00000"/>
                </a:solidFill>
              </a:rPr>
              <a:t>Thus, imaging techniques and histology have limited resolution in estimating the true extent of tumor cell invasion and thus inevitably underestimate the true extent of these tumors”</a:t>
            </a:r>
          </a:p>
          <a:p>
            <a:endParaRPr lang="en-US" dirty="0"/>
          </a:p>
        </p:txBody>
      </p:sp>
      <p:sp>
        <p:nvSpPr>
          <p:cNvPr id="4" name="TextBox 3"/>
          <p:cNvSpPr txBox="1"/>
          <p:nvPr/>
        </p:nvSpPr>
        <p:spPr>
          <a:xfrm>
            <a:off x="304800" y="5715000"/>
            <a:ext cx="8610600" cy="923330"/>
          </a:xfrm>
          <a:prstGeom prst="rect">
            <a:avLst/>
          </a:prstGeom>
          <a:noFill/>
        </p:spPr>
        <p:txBody>
          <a:bodyPr wrap="square" rtlCol="0">
            <a:spAutoFit/>
          </a:bodyPr>
          <a:lstStyle/>
          <a:p>
            <a:r>
              <a:rPr lang="en-US" i="1" dirty="0" smtClean="0"/>
              <a:t>*1. Burger PC et al: J </a:t>
            </a:r>
            <a:r>
              <a:rPr lang="en-US" i="1" dirty="0" err="1" smtClean="0"/>
              <a:t>Neurosurg</a:t>
            </a:r>
            <a:r>
              <a:rPr lang="en-US" i="1" dirty="0" smtClean="0"/>
              <a:t>  1988; 68:698-704. *2 . Bernstein JJ. J </a:t>
            </a:r>
            <a:r>
              <a:rPr lang="en-US" i="1" dirty="0" err="1" smtClean="0"/>
              <a:t>Neurosci</a:t>
            </a:r>
            <a:r>
              <a:rPr lang="en-US" i="1" dirty="0" smtClean="0"/>
              <a:t> Res  1989; 22:134-143. </a:t>
            </a:r>
          </a:p>
          <a:p>
            <a:r>
              <a:rPr lang="en-US" i="1" dirty="0" smtClean="0"/>
              <a:t>*3. Kelly PJ. J </a:t>
            </a:r>
            <a:r>
              <a:rPr lang="en-US" i="1" dirty="0" err="1" smtClean="0"/>
              <a:t>Neurosurg</a:t>
            </a:r>
            <a:r>
              <a:rPr lang="en-US" i="1" dirty="0" smtClean="0"/>
              <a:t>  1987; 66:865-874. *4 Salazar OM. </a:t>
            </a:r>
            <a:r>
              <a:rPr lang="en-US" i="1" dirty="0" err="1" smtClean="0"/>
              <a:t>Int</a:t>
            </a:r>
            <a:r>
              <a:rPr lang="en-US" i="1" dirty="0" smtClean="0"/>
              <a:t> J </a:t>
            </a:r>
            <a:r>
              <a:rPr lang="en-US" i="1" dirty="0" err="1" smtClean="0"/>
              <a:t>Radiat</a:t>
            </a:r>
            <a:r>
              <a:rPr lang="en-US" i="1" dirty="0" smtClean="0"/>
              <a:t> </a:t>
            </a:r>
            <a:r>
              <a:rPr lang="en-US" i="1" dirty="0" err="1" smtClean="0"/>
              <a:t>Oncol</a:t>
            </a:r>
            <a:r>
              <a:rPr lang="en-US" i="1" dirty="0" smtClean="0"/>
              <a:t> </a:t>
            </a:r>
            <a:r>
              <a:rPr lang="en-US" i="1" dirty="0" err="1" smtClean="0"/>
              <a:t>Biol</a:t>
            </a:r>
            <a:r>
              <a:rPr lang="en-US" i="1" dirty="0" smtClean="0"/>
              <a:t> Phys  1976; 1:627-637. *5  </a:t>
            </a:r>
            <a:r>
              <a:rPr lang="en-US" i="1" dirty="0" err="1" smtClean="0"/>
              <a:t>Silbergeld</a:t>
            </a:r>
            <a:r>
              <a:rPr lang="en-US" i="1" dirty="0" smtClean="0"/>
              <a:t> DL. J </a:t>
            </a:r>
            <a:r>
              <a:rPr lang="en-US" i="1" dirty="0" err="1" smtClean="0"/>
              <a:t>Neurosurg</a:t>
            </a:r>
            <a:r>
              <a:rPr lang="en-US" i="1" dirty="0" smtClean="0"/>
              <a:t>  1997; 86:525-531.</a:t>
            </a:r>
            <a:endParaRPr lang="en-US" i="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077200" cy="792162"/>
          </a:xfrm>
        </p:spPr>
        <p:txBody>
          <a:bodyPr>
            <a:normAutofit fontScale="90000"/>
          </a:bodyPr>
          <a:lstStyle/>
          <a:p>
            <a:pPr algn="ctr"/>
            <a:r>
              <a:rPr lang="en-US" dirty="0" smtClean="0"/>
              <a:t>SURGERY FOR MALIGNANT GLIOMAS</a:t>
            </a:r>
            <a:endParaRPr lang="en-US" dirty="0"/>
          </a:p>
        </p:txBody>
      </p:sp>
      <p:sp>
        <p:nvSpPr>
          <p:cNvPr id="3" name="Content Placeholder 2"/>
          <p:cNvSpPr>
            <a:spLocks noGrp="1"/>
          </p:cNvSpPr>
          <p:nvPr>
            <p:ph sz="quarter" idx="1"/>
          </p:nvPr>
        </p:nvSpPr>
        <p:spPr>
          <a:xfrm>
            <a:off x="228600" y="1447800"/>
            <a:ext cx="8458200" cy="4572000"/>
          </a:xfrm>
        </p:spPr>
        <p:txBody>
          <a:bodyPr>
            <a:normAutofit/>
          </a:bodyPr>
          <a:lstStyle/>
          <a:p>
            <a:r>
              <a:rPr lang="en-US" dirty="0" smtClean="0"/>
              <a:t>Goals of surgery </a:t>
            </a:r>
          </a:p>
          <a:p>
            <a:r>
              <a:rPr lang="en-US" dirty="0" smtClean="0"/>
              <a:t>(1) obtain a tissue diagnosis – Rx recommendations can be made and prognosis can be assessed.</a:t>
            </a:r>
          </a:p>
          <a:p>
            <a:r>
              <a:rPr lang="en-US" dirty="0" smtClean="0"/>
              <a:t>(2) decrease the mass effect </a:t>
            </a:r>
          </a:p>
          <a:p>
            <a:pPr lvl="1"/>
            <a:r>
              <a:rPr lang="en-US" dirty="0" smtClean="0"/>
              <a:t>improve the patient's signs and symptoms</a:t>
            </a:r>
          </a:p>
          <a:p>
            <a:pPr lvl="1"/>
            <a:r>
              <a:rPr lang="en-US" i="1" dirty="0" smtClean="0"/>
              <a:t>lessen steroid dependence</a:t>
            </a:r>
          </a:p>
          <a:p>
            <a:pPr lvl="1"/>
            <a:r>
              <a:rPr lang="en-US" i="1" dirty="0" smtClean="0"/>
              <a:t>even prevent early death from progressive mass effect.</a:t>
            </a:r>
          </a:p>
          <a:p>
            <a:r>
              <a:rPr lang="en-US" dirty="0" smtClean="0"/>
              <a:t>(3) reduce the tumor burden. </a:t>
            </a:r>
          </a:p>
          <a:p>
            <a:endParaRPr lang="en-US" dirty="0" smtClean="0"/>
          </a:p>
          <a:p>
            <a:endParaRPr lang="en-US" dirty="0" smtClean="0"/>
          </a:p>
          <a:p>
            <a:pPr>
              <a:buNone/>
            </a:pP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371600"/>
            <a:ext cx="8686800" cy="4572000"/>
          </a:xfrm>
        </p:spPr>
        <p:txBody>
          <a:bodyPr/>
          <a:lstStyle/>
          <a:p>
            <a:r>
              <a:rPr lang="en-US" dirty="0" smtClean="0"/>
              <a:t>“GTR for many solid organ malignant tumors with clear surgical margins is associated with extended survival but for malignant </a:t>
            </a:r>
            <a:r>
              <a:rPr lang="en-US" dirty="0" err="1" smtClean="0"/>
              <a:t>astrocytoma</a:t>
            </a:r>
            <a:r>
              <a:rPr lang="en-US" dirty="0" smtClean="0"/>
              <a:t> is less clear”. </a:t>
            </a:r>
            <a:r>
              <a:rPr lang="en-US" baseline="30000" dirty="0" smtClean="0"/>
              <a:t>*1</a:t>
            </a:r>
          </a:p>
          <a:p>
            <a:r>
              <a:rPr lang="en-US" dirty="0" smtClean="0"/>
              <a:t>At best, 99% resection (a 2-log kill) can be achieved.</a:t>
            </a:r>
            <a:r>
              <a:rPr lang="en-US" baseline="30000" dirty="0" smtClean="0"/>
              <a:t>*2</a:t>
            </a:r>
            <a:r>
              <a:rPr lang="en-US" dirty="0" smtClean="0"/>
              <a:t> </a:t>
            </a:r>
          </a:p>
          <a:p>
            <a:r>
              <a:rPr lang="en-US" dirty="0" smtClean="0"/>
              <a:t>Remaining 1% is sufficient for these tumors to recur. </a:t>
            </a:r>
          </a:p>
          <a:p>
            <a:r>
              <a:rPr lang="en-US" dirty="0" smtClean="0"/>
              <a:t>Extensive resection of malignant </a:t>
            </a:r>
            <a:r>
              <a:rPr lang="en-US" dirty="0" err="1" smtClean="0"/>
              <a:t>astrocytomas</a:t>
            </a:r>
            <a:r>
              <a:rPr lang="en-US" dirty="0" smtClean="0"/>
              <a:t> is difficult </a:t>
            </a:r>
          </a:p>
          <a:p>
            <a:pPr lvl="1"/>
            <a:r>
              <a:rPr lang="en-US" dirty="0" smtClean="0"/>
              <a:t>Invasive, widely infiltrative and often involve eloquent areas.</a:t>
            </a:r>
          </a:p>
          <a:p>
            <a:endParaRPr lang="en-US" dirty="0"/>
          </a:p>
        </p:txBody>
      </p:sp>
      <p:sp>
        <p:nvSpPr>
          <p:cNvPr id="4" name="Title 1"/>
          <p:cNvSpPr>
            <a:spLocks noGrp="1"/>
          </p:cNvSpPr>
          <p:nvPr>
            <p:ph type="title"/>
          </p:nvPr>
        </p:nvSpPr>
        <p:spPr>
          <a:xfrm>
            <a:off x="914400" y="274638"/>
            <a:ext cx="7772400" cy="715962"/>
          </a:xfrm>
        </p:spPr>
        <p:txBody>
          <a:bodyPr>
            <a:normAutofit fontScale="90000"/>
          </a:bodyPr>
          <a:lstStyle/>
          <a:p>
            <a:pPr algn="ctr"/>
            <a:r>
              <a:rPr lang="en-US" dirty="0" smtClean="0"/>
              <a:t>SURGERY FOR MALIGNANT GLIOMAS</a:t>
            </a:r>
            <a:endParaRPr lang="en-US" dirty="0"/>
          </a:p>
        </p:txBody>
      </p:sp>
      <p:sp>
        <p:nvSpPr>
          <p:cNvPr id="5" name="TextBox 4"/>
          <p:cNvSpPr txBox="1"/>
          <p:nvPr/>
        </p:nvSpPr>
        <p:spPr>
          <a:xfrm>
            <a:off x="914400" y="5562600"/>
            <a:ext cx="5257800" cy="923330"/>
          </a:xfrm>
          <a:prstGeom prst="rect">
            <a:avLst/>
          </a:prstGeom>
          <a:noFill/>
        </p:spPr>
        <p:txBody>
          <a:bodyPr wrap="square" rtlCol="0">
            <a:spAutoFit/>
          </a:bodyPr>
          <a:lstStyle/>
          <a:p>
            <a:r>
              <a:rPr lang="en-US" dirty="0" smtClean="0"/>
              <a:t>*1. Barker 2nd FG. J </a:t>
            </a:r>
            <a:r>
              <a:rPr lang="en-US" dirty="0" err="1" smtClean="0"/>
              <a:t>Neurosurg</a:t>
            </a:r>
            <a:r>
              <a:rPr lang="en-US" dirty="0" smtClean="0"/>
              <a:t>  1996; 84:442-448</a:t>
            </a:r>
          </a:p>
          <a:p>
            <a:r>
              <a:rPr lang="en-US" dirty="0" smtClean="0"/>
              <a:t>*2. </a:t>
            </a:r>
            <a:r>
              <a:rPr lang="en-US" dirty="0" err="1" smtClean="0"/>
              <a:t>Claes</a:t>
            </a:r>
            <a:r>
              <a:rPr lang="en-US" dirty="0" smtClean="0"/>
              <a:t> A. </a:t>
            </a:r>
            <a:r>
              <a:rPr lang="en-US" dirty="0" err="1" smtClean="0"/>
              <a:t>Acta</a:t>
            </a:r>
            <a:r>
              <a:rPr lang="en-US" dirty="0" smtClean="0"/>
              <a:t> </a:t>
            </a:r>
            <a:r>
              <a:rPr lang="en-US" dirty="0" err="1" smtClean="0"/>
              <a:t>Neuropathol</a:t>
            </a:r>
            <a:r>
              <a:rPr lang="en-US" dirty="0" smtClean="0"/>
              <a:t> (</a:t>
            </a:r>
            <a:r>
              <a:rPr lang="en-US" dirty="0" err="1" smtClean="0"/>
              <a:t>Berl</a:t>
            </a:r>
            <a:r>
              <a:rPr lang="en-US" dirty="0" smtClean="0"/>
              <a:t>)  2007; 114:443-458.</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924800" cy="868362"/>
          </a:xfrm>
        </p:spPr>
        <p:txBody>
          <a:bodyPr>
            <a:normAutofit/>
          </a:bodyPr>
          <a:lstStyle/>
          <a:p>
            <a:pPr algn="ctr"/>
            <a:r>
              <a:rPr lang="en-US" dirty="0" smtClean="0"/>
              <a:t>HGG : EXTENT OF RESECTION (EOR)</a:t>
            </a:r>
            <a:endParaRPr lang="en-US" dirty="0"/>
          </a:p>
        </p:txBody>
      </p:sp>
      <p:sp>
        <p:nvSpPr>
          <p:cNvPr id="3" name="Content Placeholder 2"/>
          <p:cNvSpPr>
            <a:spLocks noGrp="1"/>
          </p:cNvSpPr>
          <p:nvPr>
            <p:ph sz="quarter" idx="1"/>
          </p:nvPr>
        </p:nvSpPr>
        <p:spPr>
          <a:xfrm>
            <a:off x="152400" y="1295400"/>
            <a:ext cx="8763000" cy="2895600"/>
          </a:xfrm>
        </p:spPr>
        <p:txBody>
          <a:bodyPr>
            <a:normAutofit lnSpcReduction="10000"/>
          </a:bodyPr>
          <a:lstStyle/>
          <a:p>
            <a:r>
              <a:rPr lang="en-US" dirty="0" smtClean="0"/>
              <a:t>Unclear whether the EOR of HGG is associated with improved survival. </a:t>
            </a:r>
            <a:r>
              <a:rPr lang="en-US" baseline="30000" dirty="0" smtClean="0"/>
              <a:t>*1</a:t>
            </a:r>
          </a:p>
          <a:p>
            <a:r>
              <a:rPr lang="en-US" dirty="0" smtClean="0"/>
              <a:t>Recurrence of malignant </a:t>
            </a:r>
            <a:r>
              <a:rPr lang="en-US" dirty="0" err="1" smtClean="0"/>
              <a:t>astrocytomas</a:t>
            </a:r>
            <a:r>
              <a:rPr lang="en-US" dirty="0" smtClean="0"/>
              <a:t> commonly occurs close to the tumor margin.</a:t>
            </a:r>
            <a:r>
              <a:rPr lang="en-US" baseline="30000" dirty="0" smtClean="0"/>
              <a:t>*2</a:t>
            </a:r>
          </a:p>
          <a:p>
            <a:r>
              <a:rPr lang="en-US" dirty="0" smtClean="0"/>
              <a:t>Extensive resection - theoretically decreases the number of remaining cells, renders the decreased tumor burden more responsive to adjuvant therapy, and potentially prolongs survival. </a:t>
            </a:r>
            <a:r>
              <a:rPr lang="en-US" baseline="30000" dirty="0" smtClean="0"/>
              <a:t>*3,4</a:t>
            </a:r>
          </a:p>
          <a:p>
            <a:endParaRPr lang="en-US" dirty="0"/>
          </a:p>
        </p:txBody>
      </p:sp>
      <p:sp>
        <p:nvSpPr>
          <p:cNvPr id="4" name="TextBox 3"/>
          <p:cNvSpPr txBox="1"/>
          <p:nvPr/>
        </p:nvSpPr>
        <p:spPr>
          <a:xfrm>
            <a:off x="914400" y="5257800"/>
            <a:ext cx="6019800" cy="1200329"/>
          </a:xfrm>
          <a:prstGeom prst="rect">
            <a:avLst/>
          </a:prstGeom>
          <a:noFill/>
        </p:spPr>
        <p:txBody>
          <a:bodyPr wrap="square" rtlCol="0">
            <a:spAutoFit/>
          </a:bodyPr>
          <a:lstStyle/>
          <a:p>
            <a:r>
              <a:rPr lang="en-US" dirty="0" smtClean="0"/>
              <a:t>*1. Hess KR. J </a:t>
            </a:r>
            <a:r>
              <a:rPr lang="en-US" dirty="0" err="1" smtClean="0"/>
              <a:t>Neurooncol</a:t>
            </a:r>
            <a:r>
              <a:rPr lang="en-US" dirty="0" smtClean="0"/>
              <a:t>  1999; 42:227-231.</a:t>
            </a:r>
          </a:p>
          <a:p>
            <a:r>
              <a:rPr lang="en-US" dirty="0" smtClean="0"/>
              <a:t>*2. Sneed PK. </a:t>
            </a:r>
            <a:r>
              <a:rPr lang="en-US" dirty="0" err="1" smtClean="0"/>
              <a:t>Int</a:t>
            </a:r>
            <a:r>
              <a:rPr lang="en-US" dirty="0" smtClean="0"/>
              <a:t> J </a:t>
            </a:r>
            <a:r>
              <a:rPr lang="en-US" dirty="0" err="1" smtClean="0"/>
              <a:t>Radiat</a:t>
            </a:r>
            <a:r>
              <a:rPr lang="en-US" dirty="0" smtClean="0"/>
              <a:t> </a:t>
            </a:r>
            <a:r>
              <a:rPr lang="en-US" dirty="0" err="1" smtClean="0"/>
              <a:t>Oncol</a:t>
            </a:r>
            <a:r>
              <a:rPr lang="en-US" dirty="0" smtClean="0"/>
              <a:t> </a:t>
            </a:r>
            <a:r>
              <a:rPr lang="en-US" dirty="0" err="1" smtClean="0"/>
              <a:t>Biol</a:t>
            </a:r>
            <a:r>
              <a:rPr lang="en-US" dirty="0" smtClean="0"/>
              <a:t> Phys  1994; 29:719-727</a:t>
            </a:r>
          </a:p>
          <a:p>
            <a:r>
              <a:rPr lang="en-US" dirty="0" smtClean="0"/>
              <a:t>*3. Chang SM et al. JAMA  2005; 293:557-564.</a:t>
            </a:r>
          </a:p>
          <a:p>
            <a:r>
              <a:rPr lang="en-US" dirty="0" smtClean="0"/>
              <a:t>*4. </a:t>
            </a:r>
            <a:r>
              <a:rPr lang="en-US" dirty="0" err="1" smtClean="0"/>
              <a:t>Keles</a:t>
            </a:r>
            <a:r>
              <a:rPr lang="en-US" dirty="0" smtClean="0"/>
              <a:t> GE et al. J </a:t>
            </a:r>
            <a:r>
              <a:rPr lang="en-US" dirty="0" err="1" smtClean="0"/>
              <a:t>Neurosurg</a:t>
            </a:r>
            <a:r>
              <a:rPr lang="en-US" dirty="0" smtClean="0"/>
              <a:t>  2006; 105:34-40.</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9906000" cy="639762"/>
          </a:xfrm>
        </p:spPr>
        <p:txBody>
          <a:bodyPr>
            <a:normAutofit/>
          </a:bodyPr>
          <a:lstStyle/>
          <a:p>
            <a:pPr algn="ctr"/>
            <a:r>
              <a:rPr lang="en-US" sz="2700" b="1" dirty="0" smtClean="0"/>
              <a:t>Influence of Extent of Resection of HGG on Clinical Outcomes </a:t>
            </a:r>
            <a:endParaRPr lang="en-US" sz="2700" b="1" dirty="0"/>
          </a:p>
        </p:txBody>
      </p:sp>
      <p:sp>
        <p:nvSpPr>
          <p:cNvPr id="3" name="Content Placeholder 2"/>
          <p:cNvSpPr>
            <a:spLocks noGrp="1"/>
          </p:cNvSpPr>
          <p:nvPr>
            <p:ph sz="quarter" idx="1"/>
          </p:nvPr>
        </p:nvSpPr>
        <p:spPr>
          <a:xfrm>
            <a:off x="304800" y="1219200"/>
            <a:ext cx="8534400" cy="4648200"/>
          </a:xfrm>
        </p:spPr>
        <p:txBody>
          <a:bodyPr>
            <a:normAutofit/>
          </a:bodyPr>
          <a:lstStyle/>
          <a:p>
            <a:r>
              <a:rPr lang="en-US" sz="2800" b="1" dirty="0" smtClean="0"/>
              <a:t>Four systematic reviews of the literature</a:t>
            </a:r>
          </a:p>
          <a:p>
            <a:pPr lvl="1">
              <a:buFont typeface="Wingdings" pitchFamily="2" charset="2"/>
              <a:buChar char="Ø"/>
            </a:pPr>
            <a:r>
              <a:rPr lang="en-US" dirty="0" smtClean="0"/>
              <a:t>Hess KR: Extent of resection as a prognostic variable in the treatment of </a:t>
            </a:r>
            <a:r>
              <a:rPr lang="en-US" dirty="0" err="1" smtClean="0"/>
              <a:t>gliomas</a:t>
            </a:r>
            <a:r>
              <a:rPr lang="en-US" dirty="0" smtClean="0"/>
              <a:t>. J </a:t>
            </a:r>
            <a:r>
              <a:rPr lang="en-US" dirty="0" err="1" smtClean="0"/>
              <a:t>Neurooncol</a:t>
            </a:r>
            <a:r>
              <a:rPr lang="en-US" dirty="0" smtClean="0"/>
              <a:t>  1999; 42:227-231.</a:t>
            </a:r>
          </a:p>
          <a:p>
            <a:pPr lvl="1">
              <a:buFont typeface="Wingdings" pitchFamily="2" charset="2"/>
              <a:buChar char="Ø"/>
            </a:pPr>
            <a:r>
              <a:rPr lang="en-US" dirty="0" err="1" smtClean="0"/>
              <a:t>Nazzaro</a:t>
            </a:r>
            <a:r>
              <a:rPr lang="en-US" dirty="0" smtClean="0"/>
              <a:t> JM, </a:t>
            </a:r>
            <a:r>
              <a:rPr lang="en-US" dirty="0" err="1" smtClean="0"/>
              <a:t>Neuwelt</a:t>
            </a:r>
            <a:r>
              <a:rPr lang="en-US" dirty="0" smtClean="0"/>
              <a:t> EA: The role of surgery in the management of </a:t>
            </a:r>
            <a:r>
              <a:rPr lang="en-US" dirty="0" err="1" smtClean="0"/>
              <a:t>supratentorial</a:t>
            </a:r>
            <a:r>
              <a:rPr lang="en-US" dirty="0" smtClean="0"/>
              <a:t> intermediate and high-grade </a:t>
            </a:r>
            <a:r>
              <a:rPr lang="en-US" dirty="0" err="1" smtClean="0"/>
              <a:t>astrocytomas</a:t>
            </a:r>
            <a:r>
              <a:rPr lang="en-US" dirty="0" smtClean="0"/>
              <a:t> in adults. J </a:t>
            </a:r>
            <a:r>
              <a:rPr lang="en-US" dirty="0" err="1" smtClean="0"/>
              <a:t>Neurosurg</a:t>
            </a:r>
            <a:r>
              <a:rPr lang="en-US" dirty="0" smtClean="0"/>
              <a:t>  1990; 73:331-344.</a:t>
            </a:r>
          </a:p>
          <a:p>
            <a:pPr lvl="1">
              <a:buFont typeface="Wingdings" pitchFamily="2" charset="2"/>
              <a:buChar char="Ø"/>
            </a:pPr>
            <a:r>
              <a:rPr lang="en-US" dirty="0" smtClean="0"/>
              <a:t>Grant R, Metcalfe SE: Biopsy versus resection for malignant glioma. Cochrane Database </a:t>
            </a:r>
            <a:r>
              <a:rPr lang="en-US" dirty="0" err="1" smtClean="0"/>
              <a:t>Syst</a:t>
            </a:r>
            <a:r>
              <a:rPr lang="en-US" dirty="0" smtClean="0"/>
              <a:t> Rev  2005; 2:CD002034</a:t>
            </a:r>
          </a:p>
          <a:p>
            <a:pPr lvl="1">
              <a:buFont typeface="Wingdings" pitchFamily="2" charset="2"/>
              <a:buChar char="Ø"/>
            </a:pPr>
            <a:r>
              <a:rPr lang="en-US" dirty="0" smtClean="0"/>
              <a:t>Quigley MR, Maroon JC: The relationship between survival and the extent of the resection in patients with </a:t>
            </a:r>
            <a:r>
              <a:rPr lang="en-US" dirty="0" err="1" smtClean="0"/>
              <a:t>supratentorial</a:t>
            </a:r>
            <a:r>
              <a:rPr lang="en-US" dirty="0" smtClean="0"/>
              <a:t> malignant </a:t>
            </a:r>
            <a:r>
              <a:rPr lang="en-US" dirty="0" err="1" smtClean="0"/>
              <a:t>gliomas</a:t>
            </a:r>
            <a:r>
              <a:rPr lang="en-US" dirty="0" smtClean="0"/>
              <a:t>. Neurosurgery  1991; 29:385-388.</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79438"/>
            <a:ext cx="7772400" cy="334962"/>
          </a:xfrm>
        </p:spPr>
        <p:txBody>
          <a:bodyPr>
            <a:normAutofit fontScale="90000"/>
          </a:bodyPr>
          <a:lstStyle/>
          <a:p>
            <a:pPr algn="ctr"/>
            <a:r>
              <a:rPr lang="en-US" b="1" dirty="0" smtClean="0"/>
              <a:t>Systematic reviews of the literature</a:t>
            </a:r>
            <a:endParaRPr lang="en-US" dirty="0"/>
          </a:p>
        </p:txBody>
      </p:sp>
      <p:sp>
        <p:nvSpPr>
          <p:cNvPr id="3" name="Content Placeholder 2"/>
          <p:cNvSpPr>
            <a:spLocks noGrp="1"/>
          </p:cNvSpPr>
          <p:nvPr>
            <p:ph sz="quarter" idx="1"/>
          </p:nvPr>
        </p:nvSpPr>
        <p:spPr>
          <a:xfrm>
            <a:off x="457200" y="1371600"/>
            <a:ext cx="8229600" cy="5029200"/>
          </a:xfrm>
        </p:spPr>
        <p:txBody>
          <a:bodyPr/>
          <a:lstStyle/>
          <a:p>
            <a:r>
              <a:rPr lang="en-US" sz="2400" dirty="0" smtClean="0"/>
              <a:t>LIMITED </a:t>
            </a:r>
          </a:p>
          <a:p>
            <a:pPr lvl="1"/>
            <a:r>
              <a:rPr lang="en-US" sz="2000" dirty="0" smtClean="0"/>
              <a:t>Did not control for confounding variables</a:t>
            </a:r>
          </a:p>
          <a:p>
            <a:pPr lvl="1"/>
            <a:r>
              <a:rPr lang="en-US" sz="2000" dirty="0" smtClean="0"/>
              <a:t>Were often underpowered</a:t>
            </a:r>
          </a:p>
          <a:p>
            <a:pPr lvl="1"/>
            <a:r>
              <a:rPr lang="en-US" sz="2000" dirty="0" smtClean="0"/>
              <a:t>Included biopsies in their analyses</a:t>
            </a:r>
          </a:p>
          <a:p>
            <a:pPr lvl="1"/>
            <a:r>
              <a:rPr lang="en-US" sz="2000" dirty="0" smtClean="0"/>
              <a:t>Frequently included studies conducted before 1990</a:t>
            </a:r>
          </a:p>
          <a:p>
            <a:pPr lvl="1"/>
            <a:r>
              <a:rPr lang="en-US" sz="2000" dirty="0" smtClean="0"/>
              <a:t>Did not adjust for </a:t>
            </a:r>
            <a:r>
              <a:rPr lang="en-US" sz="2000" dirty="0" err="1" smtClean="0"/>
              <a:t>resectability</a:t>
            </a:r>
            <a:r>
              <a:rPr lang="en-US" sz="2000" dirty="0" smtClean="0"/>
              <a:t> and post-op treatment</a:t>
            </a:r>
          </a:p>
          <a:p>
            <a:r>
              <a:rPr lang="en-US" sz="2400" dirty="0" smtClean="0"/>
              <a:t>CONCLUDED</a:t>
            </a:r>
          </a:p>
          <a:p>
            <a:pPr lvl="1"/>
            <a:r>
              <a:rPr lang="en-US" i="1" dirty="0" smtClean="0">
                <a:solidFill>
                  <a:srgbClr val="C00000"/>
                </a:solidFill>
              </a:rPr>
              <a:t>“the lack of good scientific evidence precludes any definitive statement on the effect of extensive resection on survival of patients with malignant </a:t>
            </a:r>
            <a:r>
              <a:rPr lang="en-US" i="1" dirty="0" err="1" smtClean="0">
                <a:solidFill>
                  <a:srgbClr val="C00000"/>
                </a:solidFill>
              </a:rPr>
              <a:t>astrocytoma</a:t>
            </a:r>
            <a:r>
              <a:rPr lang="en-US" i="1" dirty="0" smtClean="0">
                <a:solidFill>
                  <a:srgbClr val="C00000"/>
                </a:solidFill>
              </a:rPr>
              <a:t>.”</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382000" cy="715962"/>
          </a:xfrm>
        </p:spPr>
        <p:txBody>
          <a:bodyPr>
            <a:normAutofit fontScale="90000"/>
          </a:bodyPr>
          <a:lstStyle/>
          <a:p>
            <a:r>
              <a:rPr lang="en-US" dirty="0" err="1" smtClean="0"/>
              <a:t>Lacroix</a:t>
            </a:r>
            <a:r>
              <a:rPr lang="en-US" dirty="0" smtClean="0"/>
              <a:t> M et al: JNS  2001; 95:190-198. </a:t>
            </a:r>
            <a:endParaRPr lang="en-US" dirty="0"/>
          </a:p>
        </p:txBody>
      </p:sp>
      <p:sp>
        <p:nvSpPr>
          <p:cNvPr id="3" name="Content Placeholder 2"/>
          <p:cNvSpPr>
            <a:spLocks noGrp="1"/>
          </p:cNvSpPr>
          <p:nvPr>
            <p:ph sz="quarter" idx="1"/>
          </p:nvPr>
        </p:nvSpPr>
        <p:spPr>
          <a:xfrm>
            <a:off x="381000" y="1295400"/>
            <a:ext cx="8305800" cy="2590800"/>
          </a:xfrm>
        </p:spPr>
        <p:txBody>
          <a:bodyPr>
            <a:normAutofit fontScale="92500"/>
          </a:bodyPr>
          <a:lstStyle/>
          <a:p>
            <a:r>
              <a:rPr lang="en-US" dirty="0" smtClean="0"/>
              <a:t>A multivariate analysis of 416 patients with GBM : prognosis, extent of resection, and survival.</a:t>
            </a:r>
          </a:p>
          <a:p>
            <a:r>
              <a:rPr lang="en-US" dirty="0" smtClean="0"/>
              <a:t>Resections &gt; 98% - significantly associated with improved survival.</a:t>
            </a:r>
          </a:p>
          <a:p>
            <a:r>
              <a:rPr lang="en-US" dirty="0" smtClean="0"/>
              <a:t>Limitations</a:t>
            </a:r>
          </a:p>
          <a:p>
            <a:pPr lvl="1"/>
            <a:r>
              <a:rPr lang="en-US" dirty="0" smtClean="0"/>
              <a:t>44% of the patients were previously Rx at other institutions.</a:t>
            </a:r>
          </a:p>
          <a:p>
            <a:pPr lvl="1"/>
            <a:r>
              <a:rPr lang="en-US" dirty="0" smtClean="0"/>
              <a:t>Adjuvant therapy was not included in the survival analysis.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1265238"/>
          </a:xfrm>
        </p:spPr>
        <p:txBody>
          <a:bodyPr>
            <a:noAutofit/>
          </a:bodyPr>
          <a:lstStyle/>
          <a:p>
            <a:pPr algn="ctr"/>
            <a:r>
              <a:rPr lang="en-US" sz="2000" dirty="0" smtClean="0">
                <a:solidFill>
                  <a:srgbClr val="002060"/>
                </a:solidFill>
              </a:rPr>
              <a:t>Martin A. </a:t>
            </a:r>
            <a:r>
              <a:rPr lang="en-US" sz="2000" dirty="0" err="1" smtClean="0">
                <a:solidFill>
                  <a:srgbClr val="002060"/>
                </a:solidFill>
              </a:rPr>
              <a:t>Proescholdt</a:t>
            </a:r>
            <a:r>
              <a:rPr lang="en-US" sz="2000" dirty="0" smtClean="0">
                <a:solidFill>
                  <a:srgbClr val="002060"/>
                </a:solidFill>
              </a:rPr>
              <a:t>, Christine </a:t>
            </a:r>
            <a:r>
              <a:rPr lang="en-US" sz="2000" dirty="0" err="1" smtClean="0">
                <a:solidFill>
                  <a:srgbClr val="002060"/>
                </a:solidFill>
              </a:rPr>
              <a:t>Macher</a:t>
            </a:r>
            <a:r>
              <a:rPr lang="en-US" sz="2000" dirty="0" smtClean="0">
                <a:solidFill>
                  <a:srgbClr val="002060"/>
                </a:solidFill>
              </a:rPr>
              <a:t>, Chris </a:t>
            </a:r>
            <a:r>
              <a:rPr lang="en-US" sz="2000" dirty="0" err="1" smtClean="0">
                <a:solidFill>
                  <a:srgbClr val="002060"/>
                </a:solidFill>
              </a:rPr>
              <a:t>Woertgen</a:t>
            </a:r>
            <a:r>
              <a:rPr lang="en-US" sz="2000" dirty="0" smtClean="0">
                <a:solidFill>
                  <a:srgbClr val="002060"/>
                </a:solidFill>
              </a:rPr>
              <a:t>, Alexander </a:t>
            </a:r>
            <a:r>
              <a:rPr lang="en-US" sz="2000" dirty="0" err="1" smtClean="0">
                <a:solidFill>
                  <a:srgbClr val="002060"/>
                </a:solidFill>
              </a:rPr>
              <a:t>Brawanski</a:t>
            </a:r>
            <a:r>
              <a:rPr lang="en-US" sz="2000" dirty="0" smtClean="0">
                <a:solidFill>
                  <a:srgbClr val="002060"/>
                </a:solidFill>
              </a:rPr>
              <a:t>.</a:t>
            </a:r>
            <a:br>
              <a:rPr lang="en-US" sz="2000" dirty="0" smtClean="0">
                <a:solidFill>
                  <a:srgbClr val="002060"/>
                </a:solidFill>
              </a:rPr>
            </a:br>
            <a:r>
              <a:rPr lang="en-US" sz="2000" dirty="0" smtClean="0">
                <a:solidFill>
                  <a:srgbClr val="002060"/>
                </a:solidFill>
              </a:rPr>
              <a:t> </a:t>
            </a:r>
            <a:r>
              <a:rPr lang="en-US" sz="2000" b="1" dirty="0" smtClean="0">
                <a:solidFill>
                  <a:srgbClr val="7030A0"/>
                </a:solidFill>
              </a:rPr>
              <a:t>Level of evidence in the literature concerning brain tumor resection.</a:t>
            </a:r>
            <a:r>
              <a:rPr lang="en-US" sz="1800" dirty="0" smtClean="0">
                <a:solidFill>
                  <a:srgbClr val="002060"/>
                </a:solidFill>
              </a:rPr>
              <a:t/>
            </a:r>
            <a:br>
              <a:rPr lang="en-US" sz="1800" dirty="0" smtClean="0">
                <a:solidFill>
                  <a:srgbClr val="002060"/>
                </a:solidFill>
              </a:rPr>
            </a:br>
            <a:r>
              <a:rPr lang="en-US" sz="1800" i="1" dirty="0" smtClean="0">
                <a:solidFill>
                  <a:srgbClr val="002060"/>
                </a:solidFill>
              </a:rPr>
              <a:t> Clinical Neurology and Neurosurgery. 2005; 107, 95-98.</a:t>
            </a:r>
            <a:endParaRPr lang="en-US" sz="3200" i="1" dirty="0">
              <a:solidFill>
                <a:srgbClr val="002060"/>
              </a:solidFill>
            </a:endParaRPr>
          </a:p>
        </p:txBody>
      </p:sp>
      <p:sp>
        <p:nvSpPr>
          <p:cNvPr id="3" name="Content Placeholder 2"/>
          <p:cNvSpPr>
            <a:spLocks noGrp="1"/>
          </p:cNvSpPr>
          <p:nvPr>
            <p:ph sz="quarter" idx="1"/>
          </p:nvPr>
        </p:nvSpPr>
        <p:spPr>
          <a:xfrm>
            <a:off x="533400" y="1524000"/>
            <a:ext cx="8153400" cy="5029200"/>
          </a:xfrm>
        </p:spPr>
        <p:txBody>
          <a:bodyPr>
            <a:normAutofit fontScale="92500" lnSpcReduction="20000"/>
          </a:bodyPr>
          <a:lstStyle/>
          <a:p>
            <a:r>
              <a:rPr lang="en-US" dirty="0" smtClean="0"/>
              <a:t>The level of evidence (LOE) classification was </a:t>
            </a:r>
          </a:p>
          <a:p>
            <a:pPr lvl="1"/>
            <a:r>
              <a:rPr lang="en-US" dirty="0" smtClean="0"/>
              <a:t>I: 0%</a:t>
            </a:r>
          </a:p>
          <a:p>
            <a:pPr lvl="1"/>
            <a:r>
              <a:rPr lang="en-US" dirty="0" smtClean="0"/>
              <a:t>II: 6.8% </a:t>
            </a:r>
          </a:p>
          <a:p>
            <a:pPr lvl="1"/>
            <a:r>
              <a:rPr lang="en-US" dirty="0" smtClean="0"/>
              <a:t>III: 65.7%</a:t>
            </a:r>
          </a:p>
          <a:p>
            <a:pPr lvl="1"/>
            <a:r>
              <a:rPr lang="en-US" dirty="0" smtClean="0"/>
              <a:t>IV: 27.5%</a:t>
            </a:r>
          </a:p>
          <a:p>
            <a:r>
              <a:rPr lang="en-US" dirty="0" smtClean="0"/>
              <a:t>72.5% - observed positive effect of total tumor removal. </a:t>
            </a:r>
          </a:p>
          <a:p>
            <a:r>
              <a:rPr lang="en-US" dirty="0" smtClean="0"/>
              <a:t>84.2% - did not report the criteria for treatment assignment.</a:t>
            </a:r>
          </a:p>
          <a:p>
            <a:r>
              <a:rPr lang="en-US" dirty="0" smtClean="0"/>
              <a:t>62.5% did not define the terms gross total; radical; partial; or subtotal resection. </a:t>
            </a:r>
          </a:p>
          <a:p>
            <a:pPr>
              <a:buNone/>
            </a:pPr>
            <a:r>
              <a:rPr lang="en-US" dirty="0" smtClean="0"/>
              <a:t> </a:t>
            </a:r>
          </a:p>
          <a:p>
            <a:pPr algn="just"/>
            <a:r>
              <a:rPr lang="en-US" b="1" i="1" dirty="0" smtClean="0">
                <a:solidFill>
                  <a:srgbClr val="C00000"/>
                </a:solidFill>
              </a:rPr>
              <a:t>“To date, no studies with high LOE are available addressing the benefit of gross total brain tumor removal. Although the majority of the reports found a positive effect of radical resection, the reviewed articles contain methodological limitations which may significantly influence the results.”</a:t>
            </a: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1143000"/>
          </a:xfrm>
        </p:spPr>
        <p:txBody>
          <a:bodyPr>
            <a:normAutofit fontScale="90000"/>
          </a:bodyPr>
          <a:lstStyle/>
          <a:p>
            <a:pPr algn="ctr"/>
            <a:r>
              <a:rPr lang="en-US" sz="3100" dirty="0" err="1" smtClean="0"/>
              <a:t>McGirt</a:t>
            </a:r>
            <a:r>
              <a:rPr lang="en-US" sz="3100" dirty="0" smtClean="0"/>
              <a:t> MJ, et al: Independent association of extent of resection with survival in pts with malignant </a:t>
            </a:r>
            <a:r>
              <a:rPr lang="en-US" sz="3100" dirty="0" err="1" smtClean="0"/>
              <a:t>astrocytoma</a:t>
            </a:r>
            <a:r>
              <a:rPr lang="en-US" sz="3100" dirty="0" smtClean="0"/>
              <a:t>. </a:t>
            </a:r>
            <a:br>
              <a:rPr lang="en-US" sz="3100" dirty="0" smtClean="0"/>
            </a:br>
            <a:r>
              <a:rPr lang="en-US" sz="3100" i="1" dirty="0" smtClean="0"/>
              <a:t>JNS  2009; 110:156-162.</a:t>
            </a:r>
            <a:endParaRPr lang="en-US" i="1" dirty="0"/>
          </a:p>
        </p:txBody>
      </p:sp>
      <p:sp>
        <p:nvSpPr>
          <p:cNvPr id="3" name="Content Placeholder 2"/>
          <p:cNvSpPr>
            <a:spLocks noGrp="1"/>
          </p:cNvSpPr>
          <p:nvPr>
            <p:ph sz="quarter" idx="1"/>
          </p:nvPr>
        </p:nvSpPr>
        <p:spPr>
          <a:xfrm>
            <a:off x="304800" y="2133600"/>
            <a:ext cx="8458200" cy="3505200"/>
          </a:xfrm>
        </p:spPr>
        <p:txBody>
          <a:bodyPr>
            <a:normAutofit fontScale="85000" lnSpcReduction="20000"/>
          </a:bodyPr>
          <a:lstStyle/>
          <a:p>
            <a:r>
              <a:rPr lang="en-US" dirty="0" smtClean="0"/>
              <a:t>Retrospectively reviewed the cases of 1215 patients</a:t>
            </a:r>
          </a:p>
          <a:p>
            <a:r>
              <a:rPr lang="en-US" dirty="0" smtClean="0"/>
              <a:t>Single institution from 1996 to 2006.</a:t>
            </a:r>
          </a:p>
          <a:p>
            <a:r>
              <a:rPr lang="en-US" dirty="0" smtClean="0"/>
              <a:t>Deep-seated or </a:t>
            </a:r>
            <a:r>
              <a:rPr lang="en-US" dirty="0" err="1" smtClean="0"/>
              <a:t>unresectable</a:t>
            </a:r>
            <a:r>
              <a:rPr lang="en-US" dirty="0" smtClean="0"/>
              <a:t> lesions were excluded.</a:t>
            </a:r>
          </a:p>
          <a:p>
            <a:r>
              <a:rPr lang="en-US" dirty="0" smtClean="0"/>
              <a:t>Mean age &amp; KPS : 51 ± 16 years and 80 ± 10 respectively.</a:t>
            </a:r>
          </a:p>
          <a:p>
            <a:r>
              <a:rPr lang="en-US" dirty="0" smtClean="0"/>
              <a:t>Surgery: 1</a:t>
            </a:r>
            <a:r>
              <a:rPr lang="en-US" baseline="30000" dirty="0" smtClean="0"/>
              <a:t>0</a:t>
            </a:r>
            <a:r>
              <a:rPr lang="en-US" dirty="0" smtClean="0"/>
              <a:t> resection in 549 patients (58%) and revision for recurrence in 400 patients (42%). </a:t>
            </a:r>
          </a:p>
          <a:p>
            <a:r>
              <a:rPr lang="en-US" dirty="0" smtClean="0"/>
              <a:t>WHO Grade IV in 700 patients (74%) and Grade III in 249 (26%).</a:t>
            </a:r>
          </a:p>
          <a:p>
            <a:r>
              <a:rPr lang="en-US" dirty="0" smtClean="0"/>
              <a:t>167 </a:t>
            </a:r>
            <a:r>
              <a:rPr lang="en-US" dirty="0" err="1" smtClean="0"/>
              <a:t>astrocytomas</a:t>
            </a:r>
            <a:r>
              <a:rPr lang="en-US" dirty="0" smtClean="0"/>
              <a:t> and 82 mixed </a:t>
            </a:r>
            <a:r>
              <a:rPr lang="en-US" dirty="0" err="1" smtClean="0"/>
              <a:t>oligoastrocytoma</a:t>
            </a:r>
            <a:r>
              <a:rPr lang="en-US" dirty="0" smtClean="0"/>
              <a:t>. </a:t>
            </a:r>
          </a:p>
          <a:p>
            <a:r>
              <a:rPr lang="en-US" dirty="0" smtClean="0"/>
              <a:t>GTR, NTR, and STR - achieved in 330 (35%), 388 (41%), and 231 cases (24%), respectively</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200" y="2286000"/>
            <a:ext cx="8874289" cy="2939266"/>
          </a:xfrm>
          <a:prstGeom prst="rect">
            <a:avLst/>
          </a:prstGeom>
          <a:noFill/>
        </p:spPr>
        <p:txBody>
          <a:bodyPr wrap="none" rtlCol="0">
            <a:spAutoFit/>
          </a:bodyPr>
          <a:lstStyle/>
          <a:p>
            <a:r>
              <a:rPr lang="en-US" sz="2100" dirty="0" smtClean="0"/>
              <a:t>Estimated Kaplan-Meier plot of survival (mixed </a:t>
            </a:r>
            <a:r>
              <a:rPr lang="en-US" sz="2100" dirty="0" err="1" smtClean="0"/>
              <a:t>oligoastrocytoma</a:t>
            </a:r>
            <a:r>
              <a:rPr lang="en-US" sz="2100" dirty="0" smtClean="0"/>
              <a:t> excluded). </a:t>
            </a:r>
          </a:p>
          <a:p>
            <a:pPr>
              <a:buFont typeface="Wingdings" pitchFamily="2" charset="2"/>
              <a:buChar char="Ø"/>
            </a:pPr>
            <a:r>
              <a:rPr lang="en-US" sz="2100" b="1" dirty="0" smtClean="0">
                <a:solidFill>
                  <a:srgbClr val="00B050"/>
                </a:solidFill>
              </a:rPr>
              <a:t>Both GTR &amp; NTR </a:t>
            </a:r>
            <a:r>
              <a:rPr lang="en-US" sz="2100" b="1" dirty="0" err="1" smtClean="0">
                <a:solidFill>
                  <a:srgbClr val="00B050"/>
                </a:solidFill>
              </a:rPr>
              <a:t>a/w</a:t>
            </a:r>
            <a:r>
              <a:rPr lang="en-US" sz="2100" b="1" dirty="0" smtClean="0">
                <a:solidFill>
                  <a:srgbClr val="00B050"/>
                </a:solidFill>
              </a:rPr>
              <a:t> survival benefit v/s STR.</a:t>
            </a:r>
          </a:p>
          <a:p>
            <a:pPr>
              <a:buFont typeface="Wingdings" pitchFamily="2" charset="2"/>
              <a:buChar char="Ø"/>
            </a:pPr>
            <a:r>
              <a:rPr lang="en-US" sz="2400" b="1" i="1" dirty="0" smtClean="0">
                <a:solidFill>
                  <a:srgbClr val="C00000"/>
                </a:solidFill>
              </a:rPr>
              <a:t>GTR versus NTR was not associated with improved survival</a:t>
            </a:r>
            <a:r>
              <a:rPr lang="en-US" sz="2100" dirty="0" smtClean="0">
                <a:solidFill>
                  <a:srgbClr val="C00000"/>
                </a:solidFill>
              </a:rPr>
              <a:t>.</a:t>
            </a:r>
          </a:p>
          <a:p>
            <a:pPr>
              <a:buFont typeface="Wingdings" pitchFamily="2" charset="2"/>
              <a:buChar char="Ø"/>
            </a:pPr>
            <a:r>
              <a:rPr lang="en-US" sz="2100" dirty="0" smtClean="0"/>
              <a:t> Median survival : After GTR, NTR, or STR, was 58, 46, and 34 months, respectively. </a:t>
            </a:r>
          </a:p>
          <a:p>
            <a:pPr>
              <a:buFont typeface="Wingdings" pitchFamily="2" charset="2"/>
              <a:buChar char="Ø"/>
            </a:pPr>
            <a:r>
              <a:rPr lang="en-US" sz="2100" dirty="0" smtClean="0"/>
              <a:t>Five-year survival rates : GTR, NTR, and STR were 42%, 41%, and 12%, respectively. </a:t>
            </a:r>
          </a:p>
          <a:p>
            <a:endParaRPr lang="en-US" sz="2100" dirty="0" smtClean="0"/>
          </a:p>
          <a:p>
            <a:r>
              <a:rPr lang="en-US" sz="2000" i="1" dirty="0" err="1" smtClean="0"/>
              <a:t>McGirt</a:t>
            </a:r>
            <a:r>
              <a:rPr lang="en-US" sz="2000" i="1" dirty="0" smtClean="0"/>
              <a:t> MJ, </a:t>
            </a:r>
            <a:r>
              <a:rPr lang="en-US" sz="2000" i="1" dirty="0" err="1" smtClean="0"/>
              <a:t>Chaichana</a:t>
            </a:r>
            <a:r>
              <a:rPr lang="en-US" sz="2000" i="1" dirty="0" smtClean="0"/>
              <a:t> KL, </a:t>
            </a:r>
            <a:r>
              <a:rPr lang="en-US" sz="2000" i="1" dirty="0" err="1" smtClean="0"/>
              <a:t>Gathinji</a:t>
            </a:r>
            <a:r>
              <a:rPr lang="en-US" sz="2000" i="1" dirty="0" smtClean="0"/>
              <a:t> M, et al. Independent association of extent of resection </a:t>
            </a:r>
          </a:p>
          <a:p>
            <a:r>
              <a:rPr lang="en-US" sz="2000" i="1" dirty="0" smtClean="0"/>
              <a:t>with survival in patients with malignant brain </a:t>
            </a:r>
            <a:r>
              <a:rPr lang="en-US" sz="2000" i="1" dirty="0" err="1" smtClean="0"/>
              <a:t>astrocytoma</a:t>
            </a:r>
            <a:r>
              <a:rPr lang="en-US" sz="2000" i="1" dirty="0" smtClean="0"/>
              <a:t>. JNS. 2009;110:156-162.</a:t>
            </a:r>
          </a:p>
          <a:p>
            <a:endParaRPr lang="en-US" sz="1600" i="1" dirty="0"/>
          </a:p>
        </p:txBody>
      </p:sp>
      <p:sp>
        <p:nvSpPr>
          <p:cNvPr id="6" name="TextBox 5"/>
          <p:cNvSpPr txBox="1"/>
          <p:nvPr/>
        </p:nvSpPr>
        <p:spPr>
          <a:xfrm>
            <a:off x="2209800" y="304800"/>
            <a:ext cx="3846246" cy="1754326"/>
          </a:xfrm>
          <a:prstGeom prst="rect">
            <a:avLst/>
          </a:prstGeom>
          <a:noFill/>
        </p:spPr>
        <p:txBody>
          <a:bodyPr wrap="none" rtlCol="0">
            <a:spAutoFit/>
          </a:bodyPr>
          <a:lstStyle/>
          <a:p>
            <a:r>
              <a:rPr lang="en-US" dirty="0" smtClean="0"/>
              <a:t>MRI &lt; 48 HOURS OF RESECTION: </a:t>
            </a:r>
          </a:p>
          <a:p>
            <a:endParaRPr lang="en-US" dirty="0" smtClean="0"/>
          </a:p>
          <a:p>
            <a:r>
              <a:rPr lang="en-US" dirty="0" smtClean="0"/>
              <a:t>GTR- no residual enhancement on MRI </a:t>
            </a:r>
          </a:p>
          <a:p>
            <a:r>
              <a:rPr lang="en-US" dirty="0" smtClean="0"/>
              <a:t>NTR - rim enhancement of resection cavity </a:t>
            </a:r>
          </a:p>
          <a:p>
            <a:r>
              <a:rPr lang="en-US" dirty="0" smtClean="0"/>
              <a:t>STR- residual nodular enhancement</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5800" y="762000"/>
            <a:ext cx="8458200" cy="5867400"/>
          </a:xfrm>
        </p:spPr>
        <p:txBody>
          <a:bodyPr>
            <a:normAutofit/>
          </a:bodyPr>
          <a:lstStyle/>
          <a:p>
            <a:r>
              <a:rPr lang="en-US" dirty="0" smtClean="0"/>
              <a:t>For both 1</a:t>
            </a:r>
            <a:r>
              <a:rPr lang="en-US" baseline="30000" dirty="0" smtClean="0"/>
              <a:t>0</a:t>
            </a:r>
            <a:r>
              <a:rPr lang="en-US" dirty="0" smtClean="0"/>
              <a:t> &amp; 2</a:t>
            </a:r>
            <a:r>
              <a:rPr lang="en-US" baseline="30000" dirty="0" smtClean="0"/>
              <a:t>0  </a:t>
            </a:r>
            <a:r>
              <a:rPr lang="en-US" dirty="0" smtClean="0"/>
              <a:t>resection: </a:t>
            </a:r>
          </a:p>
          <a:p>
            <a:pPr lvl="1"/>
            <a:r>
              <a:rPr lang="en-US" dirty="0" smtClean="0">
                <a:solidFill>
                  <a:srgbClr val="7030A0"/>
                </a:solidFill>
              </a:rPr>
              <a:t>NTR - independent survival benefit compared with STR. (P &lt; .002) </a:t>
            </a:r>
          </a:p>
          <a:p>
            <a:pPr lvl="1"/>
            <a:r>
              <a:rPr lang="en-US" b="1" i="1" dirty="0" smtClean="0">
                <a:solidFill>
                  <a:srgbClr val="00B050"/>
                </a:solidFill>
              </a:rPr>
              <a:t>GTR - independent survival benefit compared with NTR. (P &lt; .05) </a:t>
            </a:r>
          </a:p>
          <a:p>
            <a:r>
              <a:rPr lang="en-US" dirty="0" smtClean="0"/>
              <a:t>After 1</a:t>
            </a:r>
            <a:r>
              <a:rPr lang="en-US" baseline="30000" dirty="0" smtClean="0"/>
              <a:t>0</a:t>
            </a:r>
            <a:r>
              <a:rPr lang="en-US" dirty="0" smtClean="0"/>
              <a:t> GBM resection, median survival after GTR, NTR, or STR was 13, 11, and 8 months. </a:t>
            </a:r>
          </a:p>
          <a:p>
            <a:r>
              <a:rPr lang="en-US" dirty="0" smtClean="0"/>
              <a:t>For revision of recurrent GBM, median survival after GTR, NTR, and STR was 11, 9, and 5 months from the time of revision surgery.</a:t>
            </a:r>
            <a:endParaRPr lang="en-US" dirty="0"/>
          </a:p>
        </p:txBody>
      </p:sp>
      <p:sp>
        <p:nvSpPr>
          <p:cNvPr id="5" name="TextBox 4"/>
          <p:cNvSpPr txBox="1"/>
          <p:nvPr/>
        </p:nvSpPr>
        <p:spPr>
          <a:xfrm>
            <a:off x="5638800" y="6400800"/>
            <a:ext cx="3134512" cy="369332"/>
          </a:xfrm>
          <a:prstGeom prst="rect">
            <a:avLst/>
          </a:prstGeom>
          <a:noFill/>
        </p:spPr>
        <p:txBody>
          <a:bodyPr wrap="none" rtlCol="0">
            <a:spAutoFit/>
          </a:bodyPr>
          <a:lstStyle/>
          <a:p>
            <a:r>
              <a:rPr lang="en-US" i="1" dirty="0" err="1" smtClean="0"/>
              <a:t>McGirt</a:t>
            </a:r>
            <a:r>
              <a:rPr lang="en-US" i="1" dirty="0" smtClean="0"/>
              <a:t> et al. JNS. 2009;110:156-162</a:t>
            </a:r>
            <a:endParaRPr lang="en-US" dirty="0"/>
          </a:p>
        </p:txBody>
      </p:sp>
      <p:sp>
        <p:nvSpPr>
          <p:cNvPr id="6" name="TextBox 5"/>
          <p:cNvSpPr txBox="1"/>
          <p:nvPr/>
        </p:nvSpPr>
        <p:spPr>
          <a:xfrm>
            <a:off x="838200" y="152400"/>
            <a:ext cx="7391400" cy="584775"/>
          </a:xfrm>
          <a:prstGeom prst="rect">
            <a:avLst/>
          </a:prstGeom>
          <a:noFill/>
        </p:spPr>
        <p:txBody>
          <a:bodyPr wrap="square" rtlCol="0">
            <a:spAutoFit/>
          </a:bodyPr>
          <a:lstStyle/>
          <a:p>
            <a:pPr algn="ctr"/>
            <a:r>
              <a:rPr lang="en-US" sz="3200" dirty="0" smtClean="0"/>
              <a:t>EOR FOR GBM</a:t>
            </a:r>
            <a:endParaRPr lang="en-US" sz="32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86800" cy="411162"/>
          </a:xfrm>
        </p:spPr>
        <p:txBody>
          <a:bodyPr>
            <a:noAutofit/>
          </a:bodyPr>
          <a:lstStyle/>
          <a:p>
            <a:r>
              <a:rPr lang="en-US" sz="2800" b="1" dirty="0" smtClean="0"/>
              <a:t>Variables </a:t>
            </a:r>
            <a:r>
              <a:rPr lang="en-US" sz="2800" b="1" dirty="0" err="1" smtClean="0"/>
              <a:t>a/w</a:t>
            </a:r>
            <a:r>
              <a:rPr lang="en-US" sz="2800" b="1" dirty="0" smtClean="0"/>
              <a:t> overall survival after 1</a:t>
            </a:r>
            <a:r>
              <a:rPr lang="en-US" sz="2800" b="1" baseline="30000" dirty="0" smtClean="0"/>
              <a:t>0</a:t>
            </a:r>
            <a:r>
              <a:rPr lang="en-US" sz="2800" b="1" dirty="0" smtClean="0"/>
              <a:t> resection of GBM</a:t>
            </a:r>
            <a:endParaRPr lang="en-US" sz="2800" dirty="0"/>
          </a:p>
        </p:txBody>
      </p:sp>
      <p:sp>
        <p:nvSpPr>
          <p:cNvPr id="3" name="Content Placeholder 2"/>
          <p:cNvSpPr>
            <a:spLocks noGrp="1"/>
          </p:cNvSpPr>
          <p:nvPr>
            <p:ph sz="quarter" idx="1"/>
          </p:nvPr>
        </p:nvSpPr>
        <p:spPr>
          <a:xfrm>
            <a:off x="228600" y="1371600"/>
            <a:ext cx="8763000" cy="5181600"/>
          </a:xfrm>
        </p:spPr>
        <p:txBody>
          <a:bodyPr>
            <a:normAutofit/>
          </a:bodyPr>
          <a:lstStyle/>
          <a:p>
            <a:r>
              <a:rPr lang="en-US" dirty="0" smtClean="0"/>
              <a:t>Independently associated with improved overall survival. </a:t>
            </a:r>
          </a:p>
          <a:p>
            <a:pPr lvl="1">
              <a:buFont typeface="Wingdings" pitchFamily="2" charset="2"/>
              <a:buChar char="Ø"/>
            </a:pPr>
            <a:r>
              <a:rPr lang="en-US" dirty="0" smtClean="0"/>
              <a:t>Decreasing age</a:t>
            </a:r>
          </a:p>
          <a:p>
            <a:pPr lvl="1">
              <a:buFont typeface="Wingdings" pitchFamily="2" charset="2"/>
              <a:buChar char="Ø"/>
            </a:pPr>
            <a:r>
              <a:rPr lang="en-US" dirty="0" smtClean="0"/>
              <a:t>Increasing KPS</a:t>
            </a:r>
          </a:p>
          <a:p>
            <a:pPr lvl="1">
              <a:buFont typeface="Wingdings" pitchFamily="2" charset="2"/>
              <a:buChar char="Ø"/>
            </a:pPr>
            <a:r>
              <a:rPr lang="en-US" dirty="0" smtClean="0">
                <a:solidFill>
                  <a:srgbClr val="7030A0"/>
                </a:solidFill>
              </a:rPr>
              <a:t>increasing extent of resection</a:t>
            </a:r>
          </a:p>
          <a:p>
            <a:pPr lvl="1">
              <a:buFont typeface="Wingdings" pitchFamily="2" charset="2"/>
              <a:buChar char="Ø"/>
            </a:pPr>
            <a:r>
              <a:rPr lang="en-US" dirty="0" err="1" smtClean="0"/>
              <a:t>Gliadel</a:t>
            </a:r>
            <a:r>
              <a:rPr lang="en-US" dirty="0" smtClean="0"/>
              <a:t> wafer</a:t>
            </a:r>
          </a:p>
          <a:p>
            <a:pPr lvl="1">
              <a:buFont typeface="Wingdings" pitchFamily="2" charset="2"/>
              <a:buChar char="Ø"/>
            </a:pPr>
            <a:r>
              <a:rPr lang="en-US" dirty="0" err="1" smtClean="0"/>
              <a:t>temozolomide</a:t>
            </a:r>
            <a:endParaRPr lang="en-US" dirty="0" smtClean="0"/>
          </a:p>
          <a:p>
            <a:pPr lvl="1">
              <a:buFont typeface="Wingdings" pitchFamily="2" charset="2"/>
              <a:buChar char="Ø"/>
            </a:pPr>
            <a:r>
              <a:rPr lang="en-US" dirty="0" smtClean="0"/>
              <a:t>subsequent resection of late recurrence </a:t>
            </a:r>
          </a:p>
          <a:p>
            <a:r>
              <a:rPr lang="en-US" dirty="0" smtClean="0">
                <a:solidFill>
                  <a:srgbClr val="7030A0"/>
                </a:solidFill>
              </a:rPr>
              <a:t>GTR / NTR - independent survival benefit compared with STR independent of disability or subsequent treatment modalities.</a:t>
            </a:r>
          </a:p>
          <a:p>
            <a:endParaRPr lang="en-US" dirty="0"/>
          </a:p>
        </p:txBody>
      </p:sp>
      <p:sp>
        <p:nvSpPr>
          <p:cNvPr id="9" name="TextBox 8"/>
          <p:cNvSpPr txBox="1"/>
          <p:nvPr/>
        </p:nvSpPr>
        <p:spPr>
          <a:xfrm>
            <a:off x="5638800" y="6400800"/>
            <a:ext cx="3134512" cy="369332"/>
          </a:xfrm>
          <a:prstGeom prst="rect">
            <a:avLst/>
          </a:prstGeom>
          <a:noFill/>
        </p:spPr>
        <p:txBody>
          <a:bodyPr wrap="none" rtlCol="0">
            <a:spAutoFit/>
          </a:bodyPr>
          <a:lstStyle/>
          <a:p>
            <a:r>
              <a:rPr lang="en-US" i="1" dirty="0" err="1" smtClean="0"/>
              <a:t>McGirt</a:t>
            </a:r>
            <a:r>
              <a:rPr lang="en-US" i="1" dirty="0" smtClean="0"/>
              <a:t> et al. JNS. 2009;110:156-162</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685800"/>
            <a:ext cx="8534400" cy="5562600"/>
          </a:xfrm>
        </p:spPr>
        <p:txBody>
          <a:bodyPr>
            <a:normAutofit/>
          </a:bodyPr>
          <a:lstStyle/>
          <a:p>
            <a:r>
              <a:rPr lang="en-US" dirty="0" smtClean="0"/>
              <a:t>Independently associated with improved overall survival. </a:t>
            </a:r>
          </a:p>
          <a:p>
            <a:pPr lvl="1">
              <a:buFont typeface="Wingdings" pitchFamily="2" charset="2"/>
              <a:buChar char="Ø"/>
            </a:pPr>
            <a:r>
              <a:rPr lang="en-US" dirty="0" smtClean="0"/>
              <a:t>Decreasing age</a:t>
            </a:r>
          </a:p>
          <a:p>
            <a:pPr lvl="1">
              <a:buFont typeface="Wingdings" pitchFamily="2" charset="2"/>
              <a:buChar char="Ø"/>
            </a:pPr>
            <a:r>
              <a:rPr lang="en-US" dirty="0" smtClean="0"/>
              <a:t>Increasing KPS</a:t>
            </a:r>
          </a:p>
          <a:p>
            <a:pPr lvl="1">
              <a:buFont typeface="Wingdings" pitchFamily="2" charset="2"/>
              <a:buChar char="Ø"/>
            </a:pPr>
            <a:r>
              <a:rPr lang="en-US" dirty="0" smtClean="0">
                <a:solidFill>
                  <a:srgbClr val="7030A0"/>
                </a:solidFill>
              </a:rPr>
              <a:t>increasing extent of resection</a:t>
            </a:r>
          </a:p>
          <a:p>
            <a:pPr lvl="1">
              <a:buFont typeface="Wingdings" pitchFamily="2" charset="2"/>
              <a:buChar char="Ø"/>
            </a:pPr>
            <a:r>
              <a:rPr lang="en-US" dirty="0" err="1" smtClean="0"/>
              <a:t>temozolomide</a:t>
            </a:r>
            <a:endParaRPr lang="en-US" dirty="0" smtClean="0"/>
          </a:p>
          <a:p>
            <a:pPr lvl="1">
              <a:buFont typeface="Wingdings" pitchFamily="2" charset="2"/>
              <a:buChar char="Ø"/>
            </a:pPr>
            <a:r>
              <a:rPr lang="en-US" dirty="0" smtClean="0"/>
              <a:t>subsequent resection of late recurrence </a:t>
            </a:r>
          </a:p>
          <a:p>
            <a:r>
              <a:rPr lang="en-US" dirty="0" smtClean="0">
                <a:solidFill>
                  <a:srgbClr val="7030A0"/>
                </a:solidFill>
              </a:rPr>
              <a:t>GTR / NTR - independent survival benefit compared with STR independent of disability or subsequent treatment modalities.</a:t>
            </a:r>
          </a:p>
          <a:p>
            <a:pPr>
              <a:buNone/>
            </a:pPr>
            <a:endParaRPr lang="en-US" dirty="0" smtClean="0"/>
          </a:p>
          <a:p>
            <a:endParaRPr lang="en-US" dirty="0"/>
          </a:p>
        </p:txBody>
      </p:sp>
      <p:sp>
        <p:nvSpPr>
          <p:cNvPr id="4" name="Title 1"/>
          <p:cNvSpPr>
            <a:spLocks noGrp="1"/>
          </p:cNvSpPr>
          <p:nvPr>
            <p:ph type="title"/>
          </p:nvPr>
        </p:nvSpPr>
        <p:spPr>
          <a:xfrm>
            <a:off x="228600" y="122238"/>
            <a:ext cx="8915400" cy="487362"/>
          </a:xfrm>
        </p:spPr>
        <p:txBody>
          <a:bodyPr>
            <a:noAutofit/>
          </a:bodyPr>
          <a:lstStyle/>
          <a:p>
            <a:r>
              <a:rPr lang="en-US" sz="2600" b="1" dirty="0" smtClean="0"/>
              <a:t>Variables </a:t>
            </a:r>
            <a:r>
              <a:rPr lang="en-US" sz="2600" b="1" dirty="0" err="1" smtClean="0"/>
              <a:t>a/w</a:t>
            </a:r>
            <a:r>
              <a:rPr lang="en-US" sz="2600" b="1" dirty="0" smtClean="0"/>
              <a:t> overall survival after revision resection of GBM</a:t>
            </a:r>
            <a:endParaRPr lang="en-US" sz="2600" dirty="0"/>
          </a:p>
        </p:txBody>
      </p:sp>
      <p:sp>
        <p:nvSpPr>
          <p:cNvPr id="7" name="TextBox 6"/>
          <p:cNvSpPr txBox="1"/>
          <p:nvPr/>
        </p:nvSpPr>
        <p:spPr>
          <a:xfrm>
            <a:off x="5638800" y="6400800"/>
            <a:ext cx="3134512" cy="369332"/>
          </a:xfrm>
          <a:prstGeom prst="rect">
            <a:avLst/>
          </a:prstGeom>
          <a:noFill/>
        </p:spPr>
        <p:txBody>
          <a:bodyPr wrap="none" rtlCol="0">
            <a:spAutoFit/>
          </a:bodyPr>
          <a:lstStyle/>
          <a:p>
            <a:r>
              <a:rPr lang="en-US" i="1" dirty="0" err="1" smtClean="0"/>
              <a:t>McGirt</a:t>
            </a:r>
            <a:r>
              <a:rPr lang="en-US" i="1" dirty="0" smtClean="0"/>
              <a:t> et al. JNS. 2009;110:156-162</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87362"/>
          </a:xfrm>
        </p:spPr>
        <p:txBody>
          <a:bodyPr>
            <a:normAutofit fontScale="90000"/>
          </a:bodyPr>
          <a:lstStyle/>
          <a:p>
            <a:pPr algn="ctr"/>
            <a:r>
              <a:rPr lang="en-US" sz="3200" dirty="0" smtClean="0"/>
              <a:t>Benefits of extensive resection</a:t>
            </a:r>
            <a:endParaRPr lang="en-US" sz="3200" dirty="0"/>
          </a:p>
        </p:txBody>
      </p:sp>
      <p:sp>
        <p:nvSpPr>
          <p:cNvPr id="3" name="Content Placeholder 2"/>
          <p:cNvSpPr>
            <a:spLocks noGrp="1"/>
          </p:cNvSpPr>
          <p:nvPr>
            <p:ph sz="quarter" idx="1"/>
          </p:nvPr>
        </p:nvSpPr>
        <p:spPr>
          <a:xfrm>
            <a:off x="457200" y="1219200"/>
            <a:ext cx="8305800" cy="2514600"/>
          </a:xfrm>
        </p:spPr>
        <p:txBody>
          <a:bodyPr>
            <a:normAutofit/>
          </a:bodyPr>
          <a:lstStyle/>
          <a:p>
            <a:r>
              <a:rPr lang="en-US" sz="2400" dirty="0" smtClean="0"/>
              <a:t>Lower tumor load : increase the efficacy of adjuvant CT/ RT in killing the remaining cancer cells and increasing survival. </a:t>
            </a:r>
            <a:r>
              <a:rPr lang="en-US" sz="2400" baseline="30000" dirty="0" smtClean="0"/>
              <a:t>*1,2</a:t>
            </a:r>
          </a:p>
          <a:p>
            <a:r>
              <a:rPr lang="en-US" sz="2400" dirty="0" smtClean="0"/>
              <a:t>Secondary benefits. </a:t>
            </a:r>
          </a:p>
          <a:p>
            <a:pPr lvl="1"/>
            <a:r>
              <a:rPr lang="en-US" sz="2000" dirty="0" smtClean="0"/>
              <a:t>Increased relief of symptoms and neurological improvement.</a:t>
            </a:r>
            <a:r>
              <a:rPr lang="en-US" sz="2000" baseline="30000" dirty="0" smtClean="0"/>
              <a:t>*3</a:t>
            </a:r>
            <a:endParaRPr lang="en-US" sz="2000" dirty="0" smtClean="0"/>
          </a:p>
          <a:p>
            <a:endParaRPr lang="en-US" dirty="0"/>
          </a:p>
        </p:txBody>
      </p:sp>
      <p:sp>
        <p:nvSpPr>
          <p:cNvPr id="4" name="TextBox 3"/>
          <p:cNvSpPr txBox="1"/>
          <p:nvPr/>
        </p:nvSpPr>
        <p:spPr>
          <a:xfrm>
            <a:off x="1066800" y="3581400"/>
            <a:ext cx="7315200" cy="1200329"/>
          </a:xfrm>
          <a:prstGeom prst="rect">
            <a:avLst/>
          </a:prstGeom>
          <a:noFill/>
        </p:spPr>
        <p:txBody>
          <a:bodyPr wrap="square" rtlCol="0">
            <a:spAutoFit/>
          </a:bodyPr>
          <a:lstStyle/>
          <a:p>
            <a:r>
              <a:rPr lang="en-US" dirty="0" smtClean="0"/>
              <a:t>*1. </a:t>
            </a:r>
            <a:r>
              <a:rPr lang="en-US" dirty="0" err="1" smtClean="0"/>
              <a:t>Pelloski</a:t>
            </a:r>
            <a:r>
              <a:rPr lang="en-US" dirty="0" smtClean="0"/>
              <a:t> CE. J </a:t>
            </a:r>
            <a:r>
              <a:rPr lang="en-US" dirty="0" err="1" smtClean="0"/>
              <a:t>Clin</a:t>
            </a:r>
            <a:r>
              <a:rPr lang="en-US" dirty="0" smtClean="0"/>
              <a:t> </a:t>
            </a:r>
            <a:r>
              <a:rPr lang="en-US" dirty="0" err="1" smtClean="0"/>
              <a:t>Oncol</a:t>
            </a:r>
            <a:r>
              <a:rPr lang="en-US" dirty="0" smtClean="0"/>
              <a:t>  2007; 25:2288-2294.</a:t>
            </a:r>
          </a:p>
          <a:p>
            <a:r>
              <a:rPr lang="en-US" dirty="0" smtClean="0"/>
              <a:t>*2. Friedman HS. J </a:t>
            </a:r>
            <a:r>
              <a:rPr lang="en-US" dirty="0" err="1" smtClean="0"/>
              <a:t>Clin</a:t>
            </a:r>
            <a:r>
              <a:rPr lang="en-US" dirty="0" smtClean="0"/>
              <a:t> </a:t>
            </a:r>
            <a:r>
              <a:rPr lang="en-US" dirty="0" err="1" smtClean="0"/>
              <a:t>Oncol</a:t>
            </a:r>
            <a:r>
              <a:rPr lang="en-US" dirty="0" smtClean="0"/>
              <a:t>  2000; 18:3522-3528.</a:t>
            </a:r>
          </a:p>
          <a:p>
            <a:r>
              <a:rPr lang="en-US" dirty="0" smtClean="0"/>
              <a:t>*3. </a:t>
            </a:r>
            <a:r>
              <a:rPr lang="en-US" dirty="0" err="1" smtClean="0"/>
              <a:t>Nakamizo</a:t>
            </a:r>
            <a:r>
              <a:rPr lang="en-US" dirty="0" smtClean="0"/>
              <a:t> </a:t>
            </a:r>
            <a:r>
              <a:rPr lang="en-US" dirty="0" err="1" smtClean="0"/>
              <a:t>A.Cancer</a:t>
            </a:r>
            <a:r>
              <a:rPr lang="en-US" dirty="0" smtClean="0"/>
              <a:t> Res  2005; 65:3307-3318.</a:t>
            </a: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153400" cy="1143000"/>
          </a:xfrm>
        </p:spPr>
        <p:txBody>
          <a:bodyPr>
            <a:normAutofit/>
          </a:bodyPr>
          <a:lstStyle/>
          <a:p>
            <a:r>
              <a:rPr lang="en-US" sz="2000" dirty="0" smtClean="0">
                <a:solidFill>
                  <a:schemeClr val="tx1">
                    <a:lumMod val="95000"/>
                    <a:lumOff val="5000"/>
                  </a:schemeClr>
                </a:solidFill>
              </a:rPr>
              <a:t>Barker et al. </a:t>
            </a:r>
            <a:r>
              <a:rPr lang="en-US" sz="2000" i="1" dirty="0" smtClean="0">
                <a:solidFill>
                  <a:schemeClr val="tx1">
                    <a:lumMod val="95000"/>
                    <a:lumOff val="5000"/>
                  </a:schemeClr>
                </a:solidFill>
                <a:latin typeface="Arial" charset="0"/>
              </a:rPr>
              <a:t>Neurosurgery 49:1288, 2001</a:t>
            </a:r>
            <a:br>
              <a:rPr lang="en-US" sz="2000" i="1" dirty="0" smtClean="0">
                <a:solidFill>
                  <a:schemeClr val="tx1">
                    <a:lumMod val="95000"/>
                    <a:lumOff val="5000"/>
                  </a:schemeClr>
                </a:solidFill>
                <a:latin typeface="Arial" charset="0"/>
              </a:rPr>
            </a:br>
            <a:r>
              <a:rPr lang="en-US" sz="2200" dirty="0" smtClean="0">
                <a:solidFill>
                  <a:srgbClr val="7030A0"/>
                </a:solidFill>
              </a:rPr>
              <a:t>Is response to postoperative adjuvant radiation in newly-diagnosed </a:t>
            </a:r>
            <a:r>
              <a:rPr lang="en-US" sz="2200" dirty="0" err="1" smtClean="0">
                <a:solidFill>
                  <a:srgbClr val="7030A0"/>
                </a:solidFill>
              </a:rPr>
              <a:t>glioblastoma</a:t>
            </a:r>
            <a:r>
              <a:rPr lang="en-US" sz="2200" dirty="0" smtClean="0">
                <a:solidFill>
                  <a:srgbClr val="7030A0"/>
                </a:solidFill>
              </a:rPr>
              <a:t> improved by prior resection? </a:t>
            </a:r>
            <a:endParaRPr lang="en-US" sz="2200" dirty="0">
              <a:solidFill>
                <a:srgbClr val="7030A0"/>
              </a:solidFill>
            </a:endParaRPr>
          </a:p>
        </p:txBody>
      </p:sp>
      <p:sp>
        <p:nvSpPr>
          <p:cNvPr id="3" name="Content Placeholder 2"/>
          <p:cNvSpPr>
            <a:spLocks noGrp="1"/>
          </p:cNvSpPr>
          <p:nvPr>
            <p:ph sz="quarter" idx="1"/>
          </p:nvPr>
        </p:nvSpPr>
        <p:spPr>
          <a:xfrm>
            <a:off x="609600" y="1371600"/>
            <a:ext cx="7772400" cy="1905000"/>
          </a:xfrm>
        </p:spPr>
        <p:txBody>
          <a:bodyPr/>
          <a:lstStyle/>
          <a:p>
            <a:r>
              <a:rPr lang="en-US" sz="2400" dirty="0" smtClean="0"/>
              <a:t>N =301 (GBM) prospective study.</a:t>
            </a:r>
          </a:p>
          <a:p>
            <a:r>
              <a:rPr lang="en-US" sz="2400" dirty="0" smtClean="0">
                <a:solidFill>
                  <a:srgbClr val="C00000"/>
                </a:solidFill>
              </a:rPr>
              <a:t>More extensive surgical resection predicted better imaging-assessed response to </a:t>
            </a:r>
            <a:r>
              <a:rPr lang="en-US" sz="2400" dirty="0" err="1" smtClean="0">
                <a:solidFill>
                  <a:srgbClr val="C00000"/>
                </a:solidFill>
              </a:rPr>
              <a:t>postop</a:t>
            </a:r>
            <a:r>
              <a:rPr lang="en-US" sz="2400" dirty="0" smtClean="0">
                <a:solidFill>
                  <a:srgbClr val="C00000"/>
                </a:solidFill>
              </a:rPr>
              <a:t> adjuvant radiation in both </a:t>
            </a:r>
            <a:r>
              <a:rPr lang="en-US" sz="2400" dirty="0" err="1" smtClean="0">
                <a:solidFill>
                  <a:srgbClr val="C00000"/>
                </a:solidFill>
              </a:rPr>
              <a:t>univariate</a:t>
            </a:r>
            <a:r>
              <a:rPr lang="en-US" sz="2400" dirty="0" smtClean="0">
                <a:solidFill>
                  <a:srgbClr val="C00000"/>
                </a:solidFill>
              </a:rPr>
              <a:t> and multivariate analyses (adjusted for age, KPS)</a:t>
            </a:r>
          </a:p>
          <a:p>
            <a:endParaRPr lang="en-US" dirty="0"/>
          </a:p>
        </p:txBody>
      </p:sp>
      <p:sp>
        <p:nvSpPr>
          <p:cNvPr id="5" name="Rectangle 3"/>
          <p:cNvSpPr txBox="1">
            <a:spLocks noChangeArrowheads="1"/>
          </p:cNvSpPr>
          <p:nvPr/>
        </p:nvSpPr>
        <p:spPr>
          <a:xfrm>
            <a:off x="1066800" y="4191000"/>
            <a:ext cx="6705600" cy="2286000"/>
          </a:xfrm>
          <a:prstGeom prst="rect">
            <a:avLst/>
          </a:prstGeom>
        </p:spPr>
        <p:txBody>
          <a:bodyPr vert="horz">
            <a:normAutofit fontScale="92500" lnSpcReduction="20000"/>
          </a:bodyPr>
          <a:lstStyle/>
          <a:p>
            <a:pPr marL="274320" marR="0" lvl="0" indent="-274320" algn="l" defTabSz="914400" rtl="0" eaLnBrk="1" fontAlgn="auto" latinLnBrk="0" hangingPunct="1">
              <a:lnSpc>
                <a:spcPct val="85000"/>
              </a:lnSpc>
              <a:spcBef>
                <a:spcPts val="580"/>
              </a:spcBef>
              <a:spcAft>
                <a:spcPts val="0"/>
              </a:spcAft>
              <a:buClr>
                <a:schemeClr val="accent1"/>
              </a:buClr>
              <a:buSzPct val="85000"/>
              <a:tabLst/>
              <a:defRPr/>
            </a:pPr>
            <a:r>
              <a:rPr kumimoji="0" lang="en-US" sz="2600" b="0" i="0" u="none" strike="noStrike" kern="1200" cap="none" spc="0" normalizeH="0" baseline="0" noProof="0" dirty="0" smtClean="0">
                <a:ln>
                  <a:noFill/>
                </a:ln>
                <a:solidFill>
                  <a:schemeClr val="tx1">
                    <a:lumMod val="95000"/>
                    <a:lumOff val="5000"/>
                  </a:schemeClr>
                </a:solidFill>
                <a:effectLst/>
                <a:uLnTx/>
                <a:uFillTx/>
                <a:latin typeface="+mn-lt"/>
                <a:ea typeface="+mn-ea"/>
                <a:cs typeface="+mn-cs"/>
              </a:rPr>
              <a:t>Resection and TMZ – EORTC 26981 (</a:t>
            </a:r>
            <a:r>
              <a:rPr kumimoji="0" lang="en-US" sz="2600" b="0" i="0" u="none" strike="noStrike" kern="1200" cap="none" spc="0" normalizeH="0" baseline="0" noProof="0" dirty="0" err="1" smtClean="0">
                <a:ln>
                  <a:noFill/>
                </a:ln>
                <a:solidFill>
                  <a:schemeClr val="tx1">
                    <a:lumMod val="95000"/>
                    <a:lumOff val="5000"/>
                  </a:schemeClr>
                </a:solidFill>
                <a:effectLst/>
                <a:uLnTx/>
                <a:uFillTx/>
                <a:latin typeface="+mn-lt"/>
                <a:ea typeface="+mn-ea"/>
                <a:cs typeface="+mn-cs"/>
              </a:rPr>
              <a:t>Stupp</a:t>
            </a:r>
            <a:r>
              <a:rPr kumimoji="0" lang="en-US" sz="2600" b="0" i="0" u="none" strike="noStrike" kern="1200" cap="none" spc="0" normalizeH="0" baseline="0" noProof="0" dirty="0" smtClean="0">
                <a:ln>
                  <a:noFill/>
                </a:ln>
                <a:solidFill>
                  <a:schemeClr val="tx1">
                    <a:lumMod val="95000"/>
                    <a:lumOff val="5000"/>
                  </a:schemeClr>
                </a:solidFill>
                <a:effectLst/>
                <a:uLnTx/>
                <a:uFillTx/>
                <a:latin typeface="+mn-lt"/>
                <a:ea typeface="+mn-ea"/>
                <a:cs typeface="+mn-cs"/>
              </a:rPr>
              <a:t>)</a:t>
            </a:r>
          </a:p>
          <a:p>
            <a:pPr marL="274320" marR="0" lvl="0" indent="-274320" algn="l" defTabSz="914400" rtl="0" eaLnBrk="1" fontAlgn="auto" latinLnBrk="0" hangingPunct="1">
              <a:lnSpc>
                <a:spcPct val="85000"/>
              </a:lnSpc>
              <a:spcBef>
                <a:spcPts val="580"/>
              </a:spcBef>
              <a:spcAft>
                <a:spcPts val="0"/>
              </a:spcAft>
              <a:buClr>
                <a:schemeClr val="accent1"/>
              </a:buClr>
              <a:buSzPct val="85000"/>
              <a:buFont typeface="Wingdings 2"/>
              <a:buChar char=""/>
              <a:tabLst/>
              <a:defRPr/>
            </a:pPr>
            <a:endParaRPr kumimoji="0" lang="en-US" sz="2600" b="0" i="0" u="none" strike="noStrike" kern="1200" cap="none" spc="0" normalizeH="0" baseline="0" noProof="0" dirty="0" smtClean="0">
              <a:ln>
                <a:noFill/>
              </a:ln>
              <a:solidFill>
                <a:schemeClr val="tx1">
                  <a:lumMod val="95000"/>
                  <a:lumOff val="5000"/>
                </a:schemeClr>
              </a:solidFill>
              <a:effectLst/>
              <a:uLnTx/>
              <a:uFillTx/>
              <a:latin typeface="+mn-lt"/>
              <a:ea typeface="+mn-ea"/>
              <a:cs typeface="+mn-cs"/>
            </a:endParaRPr>
          </a:p>
          <a:p>
            <a:pPr marL="274320" marR="0" lvl="0" indent="-274320" algn="l" defTabSz="914400" rtl="0" eaLnBrk="1" fontAlgn="auto" latinLnBrk="0" hangingPunct="1">
              <a:lnSpc>
                <a:spcPct val="85000"/>
              </a:lnSpc>
              <a:spcBef>
                <a:spcPts val="580"/>
              </a:spcBef>
              <a:spcAft>
                <a:spcPts val="0"/>
              </a:spcAft>
              <a:buClr>
                <a:schemeClr val="accent1"/>
              </a:buClr>
              <a:buSzPct val="85000"/>
              <a:tabLst/>
              <a:defRPr/>
            </a:pPr>
            <a:r>
              <a:rPr kumimoji="0" lang="en-US" sz="2600" b="0" i="0" u="none" strike="noStrike" kern="1200" cap="none" spc="0" normalizeH="0" baseline="0" noProof="0" dirty="0" smtClean="0">
                <a:ln>
                  <a:noFill/>
                </a:ln>
                <a:solidFill>
                  <a:schemeClr val="tx1">
                    <a:lumMod val="95000"/>
                    <a:lumOff val="5000"/>
                  </a:schemeClr>
                </a:solidFill>
                <a:effectLst/>
                <a:uLnTx/>
                <a:uFillTx/>
                <a:latin typeface="+mn-lt"/>
                <a:ea typeface="+mn-ea"/>
                <a:cs typeface="+mn-cs"/>
              </a:rPr>
              <a:t>			2-year survival	median survival</a:t>
            </a:r>
          </a:p>
          <a:p>
            <a:pPr marL="274320" marR="0" lvl="0" indent="-274320" algn="l" defTabSz="914400" rtl="0" eaLnBrk="1" fontAlgn="auto" latinLnBrk="0" hangingPunct="1">
              <a:lnSpc>
                <a:spcPct val="85000"/>
              </a:lnSpc>
              <a:spcBef>
                <a:spcPts val="580"/>
              </a:spcBef>
              <a:spcAft>
                <a:spcPts val="0"/>
              </a:spcAft>
              <a:buClr>
                <a:schemeClr val="accent1"/>
              </a:buClr>
              <a:buSzPct val="85000"/>
              <a:tabLst/>
              <a:defRPr/>
            </a:pPr>
            <a:r>
              <a:rPr kumimoji="0" lang="en-US" sz="2600" b="0" i="0" u="none" strike="noStrike" kern="1200" cap="none" spc="0" normalizeH="0" baseline="0" noProof="0" dirty="0" smtClean="0">
                <a:ln>
                  <a:noFill/>
                </a:ln>
                <a:solidFill>
                  <a:schemeClr val="tx1">
                    <a:lumMod val="95000"/>
                    <a:lumOff val="5000"/>
                  </a:schemeClr>
                </a:solidFill>
                <a:effectLst/>
                <a:uLnTx/>
                <a:uFillTx/>
                <a:latin typeface="+mn-lt"/>
                <a:ea typeface="+mn-ea"/>
                <a:cs typeface="+mn-cs"/>
              </a:rPr>
              <a:t>			+TMZ    -TMZ	+TMZ      -TMZ</a:t>
            </a:r>
          </a:p>
          <a:p>
            <a:pPr marL="274320" marR="0" lvl="0" indent="-274320" algn="l" defTabSz="914400" rtl="0" eaLnBrk="1" fontAlgn="auto" latinLnBrk="0" hangingPunct="1">
              <a:lnSpc>
                <a:spcPct val="85000"/>
              </a:lnSpc>
              <a:spcBef>
                <a:spcPts val="580"/>
              </a:spcBef>
              <a:spcAft>
                <a:spcPts val="0"/>
              </a:spcAft>
              <a:buClr>
                <a:schemeClr val="accent1"/>
              </a:buClr>
              <a:buSzPct val="85000"/>
              <a:tabLst/>
              <a:defRPr/>
            </a:pPr>
            <a:r>
              <a:rPr kumimoji="0" lang="en-US" sz="2600" b="0" i="0" u="none" strike="noStrike" kern="1200" cap="none" spc="0" normalizeH="0" baseline="0" noProof="0" dirty="0" smtClean="0">
                <a:ln>
                  <a:noFill/>
                </a:ln>
                <a:solidFill>
                  <a:schemeClr val="tx1">
                    <a:lumMod val="95000"/>
                    <a:lumOff val="5000"/>
                  </a:schemeClr>
                </a:solidFill>
                <a:effectLst/>
                <a:uLnTx/>
                <a:uFillTx/>
                <a:latin typeface="+mn-lt"/>
                <a:ea typeface="+mn-ea"/>
                <a:cs typeface="+mn-cs"/>
              </a:rPr>
              <a:t>GTR		37%	    14%	18m	      14m</a:t>
            </a:r>
          </a:p>
          <a:p>
            <a:pPr marL="274320" marR="0" lvl="0" indent="-274320" algn="l" defTabSz="914400" rtl="0" eaLnBrk="1" fontAlgn="auto" latinLnBrk="0" hangingPunct="1">
              <a:lnSpc>
                <a:spcPct val="85000"/>
              </a:lnSpc>
              <a:spcBef>
                <a:spcPts val="580"/>
              </a:spcBef>
              <a:spcAft>
                <a:spcPts val="0"/>
              </a:spcAft>
              <a:buClr>
                <a:schemeClr val="accent1"/>
              </a:buClr>
              <a:buSzPct val="85000"/>
              <a:tabLst/>
              <a:defRPr/>
            </a:pPr>
            <a:r>
              <a:rPr kumimoji="0" lang="en-US" sz="2600" b="0" i="0" u="none" strike="noStrike" kern="1200" cap="none" spc="0" normalizeH="0" baseline="0" noProof="0" dirty="0" smtClean="0">
                <a:ln>
                  <a:noFill/>
                </a:ln>
                <a:solidFill>
                  <a:schemeClr val="tx1">
                    <a:lumMod val="95000"/>
                    <a:lumOff val="5000"/>
                  </a:schemeClr>
                </a:solidFill>
                <a:effectLst/>
                <a:uLnTx/>
                <a:uFillTx/>
                <a:latin typeface="+mn-lt"/>
                <a:ea typeface="+mn-ea"/>
                <a:cs typeface="+mn-cs"/>
              </a:rPr>
              <a:t>STR		23%	    9%	14m	      12m</a:t>
            </a:r>
          </a:p>
          <a:p>
            <a:pPr marL="274320" marR="0" lvl="0" indent="-274320" algn="l" defTabSz="914400" rtl="0" eaLnBrk="1" fontAlgn="auto" latinLnBrk="0" hangingPunct="1">
              <a:lnSpc>
                <a:spcPct val="85000"/>
              </a:lnSpc>
              <a:spcBef>
                <a:spcPts val="580"/>
              </a:spcBef>
              <a:spcAft>
                <a:spcPts val="0"/>
              </a:spcAft>
              <a:buClr>
                <a:schemeClr val="accent1"/>
              </a:buClr>
              <a:buSzPct val="85000"/>
              <a:tabLst/>
              <a:defRPr/>
            </a:pPr>
            <a:r>
              <a:rPr kumimoji="0" lang="en-US" sz="2600" b="0" i="0" u="none" strike="noStrike" kern="1200" cap="none" spc="0" normalizeH="0" baseline="0" noProof="0" dirty="0" err="1" smtClean="0">
                <a:ln>
                  <a:noFill/>
                </a:ln>
                <a:solidFill>
                  <a:schemeClr val="tx1">
                    <a:lumMod val="95000"/>
                    <a:lumOff val="5000"/>
                  </a:schemeClr>
                </a:solidFill>
                <a:effectLst/>
                <a:uLnTx/>
                <a:uFillTx/>
                <a:latin typeface="+mn-lt"/>
                <a:ea typeface="+mn-ea"/>
                <a:cs typeface="+mn-cs"/>
              </a:rPr>
              <a:t>Bx</a:t>
            </a:r>
            <a:r>
              <a:rPr kumimoji="0" lang="en-US" sz="2600" b="0" i="0" u="none" strike="noStrike" kern="1200" cap="none" spc="0" normalizeH="0" baseline="0" noProof="0" dirty="0" smtClean="0">
                <a:ln>
                  <a:noFill/>
                </a:ln>
                <a:solidFill>
                  <a:schemeClr val="tx1">
                    <a:lumMod val="95000"/>
                    <a:lumOff val="5000"/>
                  </a:schemeClr>
                </a:solidFill>
                <a:effectLst/>
                <a:uLnTx/>
                <a:uFillTx/>
                <a:latin typeface="+mn-lt"/>
                <a:ea typeface="+mn-ea"/>
                <a:cs typeface="+mn-cs"/>
              </a:rPr>
              <a:t>		10%	    5%	 9m	        8m</a:t>
            </a:r>
            <a:endParaRPr kumimoji="0" lang="en-US" sz="2600" b="0" i="0" u="none" strike="noStrike" kern="1200" cap="none" spc="0" normalizeH="0" baseline="0" noProof="0" dirty="0">
              <a:ln>
                <a:noFill/>
              </a:ln>
              <a:solidFill>
                <a:schemeClr val="tx1">
                  <a:lumMod val="95000"/>
                  <a:lumOff val="5000"/>
                </a:schemeClr>
              </a:solidFill>
              <a:effectLst/>
              <a:uLnTx/>
              <a:uFillTx/>
              <a:latin typeface="+mn-lt"/>
              <a:ea typeface="+mn-ea"/>
              <a:cs typeface="+mn-cs"/>
            </a:endParaRPr>
          </a:p>
        </p:txBody>
      </p:sp>
      <p:sp>
        <p:nvSpPr>
          <p:cNvPr id="6" name="TextBox 5"/>
          <p:cNvSpPr txBox="1"/>
          <p:nvPr/>
        </p:nvSpPr>
        <p:spPr>
          <a:xfrm>
            <a:off x="457200" y="3638490"/>
            <a:ext cx="8382000" cy="400110"/>
          </a:xfrm>
          <a:prstGeom prst="rect">
            <a:avLst/>
          </a:prstGeom>
          <a:noFill/>
        </p:spPr>
        <p:txBody>
          <a:bodyPr wrap="square" rtlCol="0">
            <a:spAutoFit/>
          </a:bodyPr>
          <a:lstStyle/>
          <a:p>
            <a:r>
              <a:rPr lang="en-US" sz="2000" dirty="0" smtClean="0"/>
              <a:t>Martin J. van den </a:t>
            </a:r>
            <a:r>
              <a:rPr lang="en-US" sz="2000" dirty="0" err="1" smtClean="0"/>
              <a:t>Benta</a:t>
            </a:r>
            <a:r>
              <a:rPr lang="en-US" sz="2000" dirty="0" smtClean="0"/>
              <a:t> et al . </a:t>
            </a:r>
            <a:r>
              <a:rPr lang="en-US" sz="2000" b="1" i="1" dirty="0" smtClean="0"/>
              <a:t>EUROPEAN JOURNAL OF CANCER. </a:t>
            </a:r>
            <a:r>
              <a:rPr lang="en-US" sz="2000" dirty="0" smtClean="0"/>
              <a:t>42 (2006) 582–8</a:t>
            </a:r>
            <a:endParaRPr lang="en-US" sz="20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10600" cy="1143000"/>
          </a:xfrm>
        </p:spPr>
        <p:txBody>
          <a:bodyPr>
            <a:noAutofit/>
          </a:bodyPr>
          <a:lstStyle/>
          <a:p>
            <a:pPr algn="ctr"/>
            <a:r>
              <a:rPr lang="en-US" sz="2400" dirty="0" err="1" smtClean="0"/>
              <a:t>McGirt</a:t>
            </a:r>
            <a:r>
              <a:rPr lang="en-US" sz="2400" dirty="0" smtClean="0"/>
              <a:t> MJ et al. </a:t>
            </a:r>
            <a:r>
              <a:rPr lang="en-US" sz="2400" dirty="0" err="1" smtClean="0"/>
              <a:t>Gliadel</a:t>
            </a:r>
            <a:r>
              <a:rPr lang="en-US" sz="2400" dirty="0" smtClean="0"/>
              <a:t> (BCNU) wafer plus concomitant </a:t>
            </a:r>
            <a:r>
              <a:rPr lang="en-US" sz="2400" dirty="0" err="1" smtClean="0"/>
              <a:t>temozolomide</a:t>
            </a:r>
            <a:r>
              <a:rPr lang="en-US" sz="2400" dirty="0" smtClean="0"/>
              <a:t> therapy after primary resection of GBM </a:t>
            </a:r>
            <a:br>
              <a:rPr lang="en-US" sz="2400" dirty="0" smtClean="0"/>
            </a:br>
            <a:r>
              <a:rPr lang="en-US" sz="2400" i="1" dirty="0" smtClean="0"/>
              <a:t>J </a:t>
            </a:r>
            <a:r>
              <a:rPr lang="en-US" sz="2400" i="1" dirty="0" err="1" smtClean="0"/>
              <a:t>Neurosurg</a:t>
            </a:r>
            <a:r>
              <a:rPr lang="en-US" sz="2400" i="1" dirty="0" smtClean="0"/>
              <a:t>  2009; 110:583-588</a:t>
            </a:r>
            <a:r>
              <a:rPr lang="en-US" sz="2400" dirty="0" smtClean="0"/>
              <a:t>.</a:t>
            </a:r>
            <a:endParaRPr lang="en-US" sz="2400" dirty="0"/>
          </a:p>
        </p:txBody>
      </p:sp>
      <p:sp>
        <p:nvSpPr>
          <p:cNvPr id="3" name="Content Placeholder 2"/>
          <p:cNvSpPr>
            <a:spLocks noGrp="1"/>
          </p:cNvSpPr>
          <p:nvPr>
            <p:ph sz="quarter" idx="1"/>
          </p:nvPr>
        </p:nvSpPr>
        <p:spPr>
          <a:xfrm>
            <a:off x="914400" y="1828800"/>
            <a:ext cx="7924800" cy="4191000"/>
          </a:xfrm>
        </p:spPr>
        <p:txBody>
          <a:bodyPr/>
          <a:lstStyle/>
          <a:p>
            <a:r>
              <a:rPr lang="en-US" dirty="0" smtClean="0"/>
              <a:t>n=147</a:t>
            </a:r>
          </a:p>
          <a:p>
            <a:r>
              <a:rPr lang="en-US" dirty="0" smtClean="0"/>
              <a:t>multimodality treatment involving radiation therapy, </a:t>
            </a:r>
            <a:r>
              <a:rPr lang="en-US" dirty="0" err="1" smtClean="0"/>
              <a:t>temozolomide</a:t>
            </a:r>
            <a:r>
              <a:rPr lang="en-US" dirty="0" smtClean="0"/>
              <a:t>, and </a:t>
            </a:r>
            <a:r>
              <a:rPr lang="en-US" dirty="0" err="1" smtClean="0"/>
              <a:t>intraoperative</a:t>
            </a:r>
            <a:r>
              <a:rPr lang="en-US" dirty="0" smtClean="0"/>
              <a:t> placement of </a:t>
            </a:r>
            <a:r>
              <a:rPr lang="en-US" dirty="0" err="1" smtClean="0"/>
              <a:t>Gliadel</a:t>
            </a:r>
            <a:r>
              <a:rPr lang="en-US" dirty="0" smtClean="0"/>
              <a:t> resulted in the longest mean survival time of 20 months</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7772400" cy="792162"/>
          </a:xfrm>
        </p:spPr>
        <p:txBody>
          <a:bodyPr/>
          <a:lstStyle/>
          <a:p>
            <a:pPr algn="ctr"/>
            <a:r>
              <a:rPr lang="en-US" b="1" dirty="0" smtClean="0">
                <a:solidFill>
                  <a:srgbClr val="C00000"/>
                </a:solidFill>
              </a:rPr>
              <a:t>Conclusions : HGG</a:t>
            </a:r>
            <a:endParaRPr lang="en-US" b="1" dirty="0">
              <a:solidFill>
                <a:srgbClr val="C00000"/>
              </a:solidFill>
            </a:endParaRPr>
          </a:p>
        </p:txBody>
      </p:sp>
      <p:sp>
        <p:nvSpPr>
          <p:cNvPr id="3" name="Content Placeholder 2"/>
          <p:cNvSpPr>
            <a:spLocks noGrp="1"/>
          </p:cNvSpPr>
          <p:nvPr>
            <p:ph sz="quarter" idx="1"/>
          </p:nvPr>
        </p:nvSpPr>
        <p:spPr>
          <a:xfrm>
            <a:off x="457200" y="1447800"/>
            <a:ext cx="8229600" cy="3581400"/>
          </a:xfrm>
        </p:spPr>
        <p:txBody>
          <a:bodyPr/>
          <a:lstStyle/>
          <a:p>
            <a:r>
              <a:rPr lang="en-US" dirty="0" smtClean="0"/>
              <a:t>Prognosis for HGG is poor. </a:t>
            </a:r>
          </a:p>
          <a:p>
            <a:r>
              <a:rPr lang="en-US" dirty="0" smtClean="0"/>
              <a:t>Management typically consists of surgery followed by RT + CT.</a:t>
            </a:r>
          </a:p>
          <a:p>
            <a:r>
              <a:rPr lang="en-US" dirty="0" smtClean="0"/>
              <a:t>Even after extensive treatment, residual tumor is inevitable and patients eventually succumb to this disease.</a:t>
            </a:r>
          </a:p>
          <a:p>
            <a:r>
              <a:rPr lang="en-US" dirty="0" smtClean="0"/>
              <a:t>Age and KPS score are the most significant prognostic factors.</a:t>
            </a:r>
            <a:r>
              <a:rPr lang="en-US" baseline="30000" dirty="0" smtClean="0"/>
              <a:t>*1</a:t>
            </a:r>
            <a:endParaRPr lang="en-US" dirty="0" smtClean="0"/>
          </a:p>
          <a:p>
            <a:r>
              <a:rPr lang="en-US" dirty="0" smtClean="0"/>
              <a:t>“Individual patient survival is heterogeneous, with some long-term survivors. Hence all out sincere efforts to be made ….” </a:t>
            </a:r>
            <a:r>
              <a:rPr lang="en-US" baseline="30000" dirty="0" smtClean="0"/>
              <a:t>*2</a:t>
            </a:r>
            <a:endParaRPr lang="en-US" dirty="0"/>
          </a:p>
        </p:txBody>
      </p:sp>
      <p:sp>
        <p:nvSpPr>
          <p:cNvPr id="4" name="TextBox 3"/>
          <p:cNvSpPr txBox="1"/>
          <p:nvPr/>
        </p:nvSpPr>
        <p:spPr>
          <a:xfrm>
            <a:off x="457200" y="5943600"/>
            <a:ext cx="8001000" cy="646331"/>
          </a:xfrm>
          <a:prstGeom prst="rect">
            <a:avLst/>
          </a:prstGeom>
          <a:noFill/>
        </p:spPr>
        <p:txBody>
          <a:bodyPr wrap="square" rtlCol="0">
            <a:spAutoFit/>
          </a:bodyPr>
          <a:lstStyle/>
          <a:p>
            <a:pPr algn="ctr"/>
            <a:r>
              <a:rPr lang="en-US" dirty="0" smtClean="0"/>
              <a:t>*1 </a:t>
            </a:r>
            <a:r>
              <a:rPr lang="en-US" i="1" dirty="0" err="1" smtClean="0"/>
              <a:t>McGirt</a:t>
            </a:r>
            <a:r>
              <a:rPr lang="en-US" i="1" dirty="0" smtClean="0"/>
              <a:t> et al. JNS. 2009;110:156-162</a:t>
            </a:r>
            <a:endParaRPr lang="en-US" dirty="0" smtClean="0"/>
          </a:p>
          <a:p>
            <a:pPr algn="ctr"/>
            <a:r>
              <a:rPr lang="en-US" dirty="0" smtClean="0"/>
              <a:t> *2 </a:t>
            </a:r>
            <a:r>
              <a:rPr lang="en-US" i="1" dirty="0" err="1" smtClean="0"/>
              <a:t>Dehdashti</a:t>
            </a:r>
            <a:r>
              <a:rPr lang="en-US" i="1" dirty="0" smtClean="0"/>
              <a:t> AR et al: Can J </a:t>
            </a:r>
            <a:r>
              <a:rPr lang="en-US" i="1" dirty="0" err="1" smtClean="0"/>
              <a:t>Neurol</a:t>
            </a:r>
            <a:r>
              <a:rPr lang="en-US" i="1" dirty="0" smtClean="0"/>
              <a:t> </a:t>
            </a:r>
            <a:r>
              <a:rPr lang="en-US" i="1" dirty="0" err="1" smtClean="0"/>
              <a:t>Sci</a:t>
            </a:r>
            <a:r>
              <a:rPr lang="en-US" i="1" dirty="0" smtClean="0"/>
              <a:t>  2007; 34:339-342.</a:t>
            </a:r>
            <a:endParaRPr lang="en-US" i="1"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772400" cy="792162"/>
          </a:xfrm>
        </p:spPr>
        <p:txBody>
          <a:bodyPr/>
          <a:lstStyle/>
          <a:p>
            <a:pPr algn="ctr"/>
            <a:r>
              <a:rPr lang="en-US" b="1" dirty="0" smtClean="0">
                <a:solidFill>
                  <a:srgbClr val="C00000"/>
                </a:solidFill>
              </a:rPr>
              <a:t>Conclusions : HGG</a:t>
            </a:r>
            <a:endParaRPr lang="en-US" b="1" dirty="0">
              <a:solidFill>
                <a:srgbClr val="C00000"/>
              </a:solidFill>
            </a:endParaRPr>
          </a:p>
        </p:txBody>
      </p:sp>
      <p:sp>
        <p:nvSpPr>
          <p:cNvPr id="3" name="Content Placeholder 2"/>
          <p:cNvSpPr>
            <a:spLocks noGrp="1"/>
          </p:cNvSpPr>
          <p:nvPr>
            <p:ph sz="quarter" idx="1"/>
          </p:nvPr>
        </p:nvSpPr>
        <p:spPr>
          <a:xfrm>
            <a:off x="457200" y="1447800"/>
            <a:ext cx="8229600" cy="3962400"/>
          </a:xfrm>
        </p:spPr>
        <p:txBody>
          <a:bodyPr>
            <a:normAutofit fontScale="92500" lnSpcReduction="10000"/>
          </a:bodyPr>
          <a:lstStyle/>
          <a:p>
            <a:pPr algn="just"/>
            <a:r>
              <a:rPr lang="en-US" dirty="0" smtClean="0"/>
              <a:t>“No evidence based recommendations as to the best surgical management of patients with malignant glioma can be made.”</a:t>
            </a:r>
          </a:p>
          <a:p>
            <a:pPr algn="just"/>
            <a:r>
              <a:rPr lang="en-US" dirty="0" smtClean="0"/>
              <a:t>“Until there is concrete evidence one way or the other, it is important to </a:t>
            </a:r>
            <a:r>
              <a:rPr lang="en-US" i="1" u="sng" dirty="0" smtClean="0"/>
              <a:t>consider each case individually </a:t>
            </a:r>
            <a:r>
              <a:rPr lang="en-US" dirty="0" smtClean="0"/>
              <a:t>and for the surgeon to carry out the </a:t>
            </a:r>
            <a:r>
              <a:rPr lang="en-US" i="1" u="sng" dirty="0" smtClean="0"/>
              <a:t>procedure</a:t>
            </a:r>
            <a:r>
              <a:rPr lang="en-US" dirty="0" smtClean="0"/>
              <a:t> which he deems to be </a:t>
            </a:r>
            <a:r>
              <a:rPr lang="en-US" i="1" u="sng" dirty="0" smtClean="0"/>
              <a:t>the most appropriate </a:t>
            </a:r>
            <a:r>
              <a:rPr lang="en-US" dirty="0" smtClean="0"/>
              <a:t>for that particular patient, taking into account the risks and benefits.”</a:t>
            </a:r>
          </a:p>
          <a:p>
            <a:pPr algn="just"/>
            <a:r>
              <a:rPr lang="en-US" dirty="0" smtClean="0"/>
              <a:t>“Such decisions are best made at a multi-disciplinary team meeting (NICE guidance)”.</a:t>
            </a:r>
          </a:p>
          <a:p>
            <a:pPr algn="just"/>
            <a:r>
              <a:rPr lang="en-US" b="1" i="1" dirty="0" smtClean="0">
                <a:solidFill>
                  <a:srgbClr val="C00000"/>
                </a:solidFill>
              </a:rPr>
              <a:t>“Given the lack of trial-based evidence, individual clinicians should be encouraged to enter their patients into a controlled clinical trial, if such a trial were to be established in the future.”</a:t>
            </a:r>
            <a:endParaRPr lang="en-US" b="1" i="1" dirty="0">
              <a:solidFill>
                <a:srgbClr val="C00000"/>
              </a:solidFill>
            </a:endParaRPr>
          </a:p>
        </p:txBody>
      </p:sp>
      <p:sp>
        <p:nvSpPr>
          <p:cNvPr id="4" name="TextBox 3"/>
          <p:cNvSpPr txBox="1"/>
          <p:nvPr/>
        </p:nvSpPr>
        <p:spPr>
          <a:xfrm>
            <a:off x="457200" y="5943600"/>
            <a:ext cx="8001000" cy="646331"/>
          </a:xfrm>
          <a:prstGeom prst="rect">
            <a:avLst/>
          </a:prstGeom>
          <a:noFill/>
        </p:spPr>
        <p:txBody>
          <a:bodyPr wrap="square" rtlCol="0">
            <a:spAutoFit/>
          </a:bodyPr>
          <a:lstStyle/>
          <a:p>
            <a:pPr algn="ctr"/>
            <a:r>
              <a:rPr lang="pt-BR" dirty="0" smtClean="0"/>
              <a:t>Hart MG, Grant R, Metcalfe SE</a:t>
            </a:r>
            <a:r>
              <a:rPr lang="en-US" i="1" dirty="0" smtClean="0"/>
              <a:t> . </a:t>
            </a:r>
            <a:r>
              <a:rPr lang="en-US" b="1" i="1" dirty="0" smtClean="0">
                <a:solidFill>
                  <a:srgbClr val="C00000"/>
                </a:solidFill>
              </a:rPr>
              <a:t>Cochrane Database of Systematic Reviews</a:t>
            </a:r>
            <a:r>
              <a:rPr lang="en-US" i="1" dirty="0" smtClean="0">
                <a:solidFill>
                  <a:srgbClr val="C00000"/>
                </a:solidFill>
              </a:rPr>
              <a:t>. </a:t>
            </a:r>
            <a:r>
              <a:rPr lang="en-US" dirty="0" smtClean="0"/>
              <a:t>Review content assessed as up-to-date: 4 January 2007. </a:t>
            </a:r>
            <a:r>
              <a:rPr lang="en-US" dirty="0" err="1" smtClean="0"/>
              <a:t>JohnWiley</a:t>
            </a:r>
            <a:r>
              <a:rPr lang="en-US" dirty="0" smtClean="0"/>
              <a:t> &amp; Sons, Ltd.</a:t>
            </a:r>
            <a:endParaRPr lang="pt-BR"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74638"/>
            <a:ext cx="7772400" cy="715962"/>
          </a:xfrm>
        </p:spPr>
        <p:txBody>
          <a:bodyPr>
            <a:normAutofit fontScale="90000"/>
          </a:bodyPr>
          <a:lstStyle/>
          <a:p>
            <a:pPr algn="ctr"/>
            <a:r>
              <a:rPr lang="en-US" b="1" dirty="0" smtClean="0">
                <a:solidFill>
                  <a:srgbClr val="7030A0"/>
                </a:solidFill>
              </a:rPr>
              <a:t>LOW GRADE GLIOMAS</a:t>
            </a:r>
            <a:endParaRPr lang="en-US" b="1" dirty="0">
              <a:solidFill>
                <a:srgbClr val="7030A0"/>
              </a:solidFill>
            </a:endParaRPr>
          </a:p>
        </p:txBody>
      </p:sp>
      <p:sp>
        <p:nvSpPr>
          <p:cNvPr id="3" name="Content Placeholder 2"/>
          <p:cNvSpPr>
            <a:spLocks noGrp="1"/>
          </p:cNvSpPr>
          <p:nvPr>
            <p:ph sz="quarter" idx="1"/>
          </p:nvPr>
        </p:nvSpPr>
        <p:spPr>
          <a:xfrm>
            <a:off x="304800" y="1066800"/>
            <a:ext cx="8610600" cy="3886200"/>
          </a:xfrm>
        </p:spPr>
        <p:txBody>
          <a:bodyPr>
            <a:normAutofit lnSpcReduction="10000"/>
          </a:bodyPr>
          <a:lstStyle/>
          <a:p>
            <a:pPr algn="just"/>
            <a:r>
              <a:rPr lang="en-US" dirty="0" smtClean="0"/>
              <a:t>“….the diffuse, infiltrating variety of tumors classified as WHO grade II lesions—specifically, low-grade </a:t>
            </a:r>
            <a:r>
              <a:rPr lang="en-US" dirty="0" err="1" smtClean="0"/>
              <a:t>astrocytomas</a:t>
            </a:r>
            <a:r>
              <a:rPr lang="en-US" dirty="0" smtClean="0"/>
              <a:t>, </a:t>
            </a:r>
            <a:r>
              <a:rPr lang="en-US" dirty="0" err="1" smtClean="0"/>
              <a:t>oligodendrogliomas</a:t>
            </a:r>
            <a:r>
              <a:rPr lang="en-US" dirty="0" smtClean="0"/>
              <a:t>, or mixed </a:t>
            </a:r>
            <a:r>
              <a:rPr lang="en-US" dirty="0" err="1" smtClean="0"/>
              <a:t>oligoastrocytomas</a:t>
            </a:r>
            <a:r>
              <a:rPr lang="en-US" dirty="0" smtClean="0"/>
              <a:t>.”</a:t>
            </a:r>
            <a:r>
              <a:rPr lang="en-US" baseline="30000" dirty="0" smtClean="0"/>
              <a:t>*1</a:t>
            </a:r>
          </a:p>
          <a:p>
            <a:pPr algn="just"/>
            <a:r>
              <a:rPr lang="en-US" dirty="0" smtClean="0"/>
              <a:t>Low-grade </a:t>
            </a:r>
            <a:r>
              <a:rPr lang="en-US" dirty="0" err="1" smtClean="0"/>
              <a:t>astrocytomas</a:t>
            </a:r>
            <a:r>
              <a:rPr lang="en-US" dirty="0" smtClean="0"/>
              <a:t>, the most common histological subtypes are the </a:t>
            </a:r>
            <a:r>
              <a:rPr lang="en-US" dirty="0" err="1" smtClean="0"/>
              <a:t>fibrillary</a:t>
            </a:r>
            <a:r>
              <a:rPr lang="en-US" dirty="0" smtClean="0"/>
              <a:t>, protoplasmic, and </a:t>
            </a:r>
            <a:r>
              <a:rPr lang="en-US" dirty="0" err="1" smtClean="0"/>
              <a:t>gemistocytic</a:t>
            </a:r>
            <a:r>
              <a:rPr lang="en-US" dirty="0" smtClean="0"/>
              <a:t> variants. </a:t>
            </a:r>
          </a:p>
          <a:p>
            <a:pPr algn="just"/>
            <a:r>
              <a:rPr lang="en-US" dirty="0" smtClean="0"/>
              <a:t>15% &amp; 25% of brain tumors in adults &amp; children respectively.</a:t>
            </a:r>
            <a:r>
              <a:rPr lang="en-US" baseline="30000" dirty="0" smtClean="0"/>
              <a:t>*2</a:t>
            </a:r>
          </a:p>
          <a:p>
            <a:pPr algn="just"/>
            <a:r>
              <a:rPr lang="en-US" dirty="0" smtClean="0"/>
              <a:t>1500 new cases /yr </a:t>
            </a:r>
            <a:r>
              <a:rPr lang="en-US" dirty="0" err="1" smtClean="0"/>
              <a:t>dx</a:t>
            </a:r>
            <a:r>
              <a:rPr lang="en-US" dirty="0" smtClean="0"/>
              <a:t> in North America. </a:t>
            </a:r>
            <a:r>
              <a:rPr lang="en-US" baseline="30000" dirty="0" smtClean="0"/>
              <a:t>*3</a:t>
            </a:r>
          </a:p>
          <a:p>
            <a:pPr algn="just"/>
            <a:r>
              <a:rPr lang="en-US" dirty="0" smtClean="0"/>
              <a:t>Median age : adults 35 years &amp; childhood 6 -12 years.</a:t>
            </a:r>
          </a:p>
          <a:p>
            <a:pPr algn="just"/>
            <a:r>
              <a:rPr lang="en-US" dirty="0" smtClean="0"/>
              <a:t>Typically arise in frontal, temporal &amp; parietal lobes.</a:t>
            </a:r>
            <a:r>
              <a:rPr lang="en-US" baseline="30000" dirty="0" smtClean="0"/>
              <a:t>*4</a:t>
            </a:r>
            <a:endParaRPr lang="en-US" dirty="0"/>
          </a:p>
        </p:txBody>
      </p:sp>
      <p:sp>
        <p:nvSpPr>
          <p:cNvPr id="4" name="TextBox 3"/>
          <p:cNvSpPr txBox="1"/>
          <p:nvPr/>
        </p:nvSpPr>
        <p:spPr>
          <a:xfrm>
            <a:off x="533400" y="5029200"/>
            <a:ext cx="8305800" cy="1631216"/>
          </a:xfrm>
          <a:prstGeom prst="rect">
            <a:avLst/>
          </a:prstGeom>
          <a:noFill/>
        </p:spPr>
        <p:txBody>
          <a:bodyPr wrap="square" rtlCol="0">
            <a:spAutoFit/>
          </a:bodyPr>
          <a:lstStyle/>
          <a:p>
            <a:pPr algn="just"/>
            <a:r>
              <a:rPr lang="en-US" sz="1600" dirty="0" smtClean="0"/>
              <a:t>*1. </a:t>
            </a:r>
            <a:r>
              <a:rPr lang="en-US" sz="1600" dirty="0" err="1" smtClean="0"/>
              <a:t>Kleihues</a:t>
            </a:r>
            <a:r>
              <a:rPr lang="en-US" sz="1600" dirty="0" smtClean="0"/>
              <a:t> P, : Pathology and Genetics of </a:t>
            </a:r>
            <a:r>
              <a:rPr lang="en-US" sz="1600" dirty="0" err="1" smtClean="0"/>
              <a:t>Tumours</a:t>
            </a:r>
            <a:r>
              <a:rPr lang="en-US" sz="1600" dirty="0" smtClean="0"/>
              <a:t> of the Nervous System.  Lyon, IARC Press, 2000.</a:t>
            </a:r>
          </a:p>
          <a:p>
            <a:pPr algn="just"/>
            <a:r>
              <a:rPr lang="en-US" sz="1600" dirty="0" smtClean="0"/>
              <a:t>*2. Guthrie BL, Laws </a:t>
            </a:r>
            <a:r>
              <a:rPr lang="en-US" sz="1600" dirty="0" err="1" smtClean="0"/>
              <a:t>Jr</a:t>
            </a:r>
            <a:r>
              <a:rPr lang="en-US" sz="1600" dirty="0" smtClean="0"/>
              <a:t> ER: </a:t>
            </a:r>
            <a:r>
              <a:rPr lang="en-US" sz="1600" dirty="0" err="1" smtClean="0"/>
              <a:t>Supratentorial</a:t>
            </a:r>
            <a:r>
              <a:rPr lang="en-US" sz="1600" dirty="0" smtClean="0"/>
              <a:t> low-grade </a:t>
            </a:r>
            <a:r>
              <a:rPr lang="en-US" sz="1600" dirty="0" err="1" smtClean="0"/>
              <a:t>gliomas</a:t>
            </a:r>
            <a:r>
              <a:rPr lang="en-US" sz="1600" dirty="0" smtClean="0"/>
              <a:t>. </a:t>
            </a:r>
            <a:r>
              <a:rPr lang="en-US" sz="1600" dirty="0" err="1" smtClean="0"/>
              <a:t>Neurosurg</a:t>
            </a:r>
            <a:r>
              <a:rPr lang="en-US" sz="1600" dirty="0" smtClean="0"/>
              <a:t> </a:t>
            </a:r>
            <a:r>
              <a:rPr lang="en-US" sz="1600" dirty="0" err="1" smtClean="0"/>
              <a:t>Clin</a:t>
            </a:r>
            <a:r>
              <a:rPr lang="en-US" sz="1600" dirty="0" smtClean="0"/>
              <a:t> N Am  1990; 1:37-48.</a:t>
            </a:r>
          </a:p>
          <a:p>
            <a:pPr algn="just"/>
            <a:r>
              <a:rPr lang="en-US" sz="1600" dirty="0" smtClean="0"/>
              <a:t>*3. Davis FG, </a:t>
            </a:r>
            <a:r>
              <a:rPr lang="en-US" sz="1600" dirty="0" err="1" smtClean="0"/>
              <a:t>Malinski</a:t>
            </a:r>
            <a:r>
              <a:rPr lang="en-US" sz="1600" dirty="0" smtClean="0"/>
              <a:t> N, </a:t>
            </a:r>
            <a:r>
              <a:rPr lang="en-US" sz="1600" dirty="0" err="1" smtClean="0"/>
              <a:t>Haenszel</a:t>
            </a:r>
            <a:r>
              <a:rPr lang="en-US" sz="1600" dirty="0" smtClean="0"/>
              <a:t> W, et al: Primary brain tumor incidence rates in four United States regions, 1985-1989: a pilot study. </a:t>
            </a:r>
            <a:r>
              <a:rPr lang="en-US" sz="1600" dirty="0" err="1" smtClean="0"/>
              <a:t>Neuroepidemiology</a:t>
            </a:r>
            <a:r>
              <a:rPr lang="en-US" sz="1600" dirty="0" smtClean="0"/>
              <a:t>  1996; 15:103-112.</a:t>
            </a:r>
          </a:p>
          <a:p>
            <a:pPr algn="just"/>
            <a:r>
              <a:rPr lang="en-US" sz="1600" dirty="0" smtClean="0"/>
              <a:t>*4. McCormack BM, Miller DC, </a:t>
            </a:r>
            <a:r>
              <a:rPr lang="en-US" sz="1600" dirty="0" err="1" smtClean="0"/>
              <a:t>Budzilovich</a:t>
            </a:r>
            <a:r>
              <a:rPr lang="en-US" sz="1600" dirty="0" smtClean="0"/>
              <a:t> GN, et al: Treatment and survival of low-grade </a:t>
            </a:r>
            <a:r>
              <a:rPr lang="en-US" sz="1600" dirty="0" err="1" smtClean="0"/>
              <a:t>astrocytoma</a:t>
            </a:r>
            <a:r>
              <a:rPr lang="en-US" sz="1600" dirty="0" smtClean="0"/>
              <a:t> in adults—1977-1988. Neurosurgery  1992; 31:636-642.</a:t>
            </a:r>
            <a:endParaRPr lang="en-US" sz="1600" dirty="0"/>
          </a:p>
        </p:txBody>
      </p:sp>
      <p:pic>
        <p:nvPicPr>
          <p:cNvPr id="6" name="Picture 5" descr="AIIMS_Logo"/>
          <p:cNvPicPr>
            <a:picLocks noChangeAspect="1" noChangeArrowheads="1"/>
          </p:cNvPicPr>
          <p:nvPr/>
        </p:nvPicPr>
        <p:blipFill>
          <a:blip r:embed="rId2"/>
          <a:srcRect/>
          <a:stretch>
            <a:fillRect/>
          </a:stretch>
        </p:blipFill>
        <p:spPr bwMode="auto">
          <a:xfrm>
            <a:off x="8229600" y="228600"/>
            <a:ext cx="709310" cy="685800"/>
          </a:xfrm>
          <a:prstGeom prst="rect">
            <a:avLst/>
          </a:prstGeom>
          <a:noFill/>
          <a:ln>
            <a:solidFill>
              <a:prstClr val="black"/>
            </a:solidFill>
          </a:ln>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4000"/>
            <a:ext cx="7772400" cy="1143000"/>
          </a:xfrm>
        </p:spPr>
        <p:txBody>
          <a:bodyPr>
            <a:noAutofit/>
          </a:bodyPr>
          <a:lstStyle/>
          <a:p>
            <a:pPr algn="ctr"/>
            <a:r>
              <a:rPr lang="en-US" sz="16600" dirty="0" smtClean="0">
                <a:latin typeface="Calibri"/>
              </a:rPr>
              <a:t>?</a:t>
            </a:r>
            <a:endParaRPr lang="en-US" sz="16600" dirty="0"/>
          </a:p>
        </p:txBody>
      </p:sp>
      <p:sp>
        <p:nvSpPr>
          <p:cNvPr id="3" name="Content Placeholder 2"/>
          <p:cNvSpPr>
            <a:spLocks noGrp="1"/>
          </p:cNvSpPr>
          <p:nvPr>
            <p:ph sz="quarter" idx="1"/>
          </p:nvPr>
        </p:nvSpPr>
        <p:spPr>
          <a:xfrm>
            <a:off x="381000" y="2743200"/>
            <a:ext cx="8534400" cy="3276600"/>
          </a:xfrm>
        </p:spPr>
        <p:txBody>
          <a:bodyPr>
            <a:normAutofit/>
          </a:bodyPr>
          <a:lstStyle/>
          <a:p>
            <a:pPr algn="just"/>
            <a:r>
              <a:rPr lang="en-US" sz="3200" dirty="0" smtClean="0"/>
              <a:t>How will you manage a case of low grade glioma (Grade II) whose post-operative MRI on day 1 or 2 shows a small residual tumor ?? </a:t>
            </a:r>
            <a:endParaRPr lang="en-US" sz="32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352800" y="2362200"/>
            <a:ext cx="5638800" cy="1143000"/>
          </a:xfrm>
        </p:spPr>
        <p:txBody>
          <a:bodyPr>
            <a:normAutofit/>
          </a:bodyPr>
          <a:lstStyle/>
          <a:p>
            <a:pPr algn="ctr"/>
            <a:r>
              <a:rPr lang="en-US" sz="4400" b="1" dirty="0" smtClean="0"/>
              <a:t>THANK YOU</a:t>
            </a:r>
            <a:endParaRPr lang="en-US" sz="4400" b="1" dirty="0"/>
          </a:p>
        </p:txBody>
      </p:sp>
      <p:pic>
        <p:nvPicPr>
          <p:cNvPr id="5" name="Picture 4" descr="brain_0.tmp"/>
          <p:cNvPicPr>
            <a:picLocks noChangeAspect="1"/>
          </p:cNvPicPr>
          <p:nvPr/>
        </p:nvPicPr>
        <p:blipFill>
          <a:blip r:embed="rId2">
            <a:duotone>
              <a:prstClr val="black"/>
              <a:srgbClr val="D9C3A5">
                <a:tint val="50000"/>
                <a:satMod val="180000"/>
              </a:srgbClr>
            </a:duotone>
          </a:blip>
          <a:stretch>
            <a:fillRect/>
          </a:stretch>
        </p:blipFill>
        <p:spPr>
          <a:xfrm>
            <a:off x="1295400" y="1810556"/>
            <a:ext cx="2362200" cy="2761444"/>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715962"/>
          </a:xfrm>
        </p:spPr>
        <p:txBody>
          <a:bodyPr>
            <a:normAutofit fontScale="90000"/>
          </a:bodyPr>
          <a:lstStyle/>
          <a:p>
            <a:pPr algn="ctr"/>
            <a:r>
              <a:rPr lang="en-US" b="1" dirty="0" smtClean="0"/>
              <a:t>LGG : THE CONTROVERSY</a:t>
            </a:r>
            <a:endParaRPr lang="en-US" b="1" dirty="0"/>
          </a:p>
        </p:txBody>
      </p:sp>
      <p:sp>
        <p:nvSpPr>
          <p:cNvPr id="3" name="Content Placeholder 2"/>
          <p:cNvSpPr>
            <a:spLocks noGrp="1"/>
          </p:cNvSpPr>
          <p:nvPr>
            <p:ph sz="quarter" idx="1"/>
          </p:nvPr>
        </p:nvSpPr>
        <p:spPr>
          <a:xfrm>
            <a:off x="609600" y="838200"/>
            <a:ext cx="8153400" cy="1752600"/>
          </a:xfrm>
        </p:spPr>
        <p:txBody>
          <a:bodyPr>
            <a:normAutofit fontScale="85000" lnSpcReduction="20000"/>
          </a:bodyPr>
          <a:lstStyle/>
          <a:p>
            <a:r>
              <a:rPr lang="en-US" dirty="0" smtClean="0"/>
              <a:t>Median survival : 6.5 - 8 years.</a:t>
            </a:r>
            <a:r>
              <a:rPr lang="en-US" baseline="30000" dirty="0" smtClean="0"/>
              <a:t>*1</a:t>
            </a:r>
            <a:endParaRPr lang="en-US" dirty="0" smtClean="0"/>
          </a:p>
          <a:p>
            <a:r>
              <a:rPr lang="en-US" dirty="0" smtClean="0"/>
              <a:t>Published survival estimates : from 3 to &gt; 20 years.</a:t>
            </a:r>
          </a:p>
          <a:p>
            <a:r>
              <a:rPr lang="en-US" dirty="0" smtClean="0"/>
              <a:t>5- and 10-year survival rates :  70% and 50%, respectively. </a:t>
            </a:r>
            <a:r>
              <a:rPr lang="en-US" baseline="30000" dirty="0" smtClean="0"/>
              <a:t>*2</a:t>
            </a:r>
            <a:endParaRPr lang="en-US" dirty="0" smtClean="0"/>
          </a:p>
          <a:p>
            <a:r>
              <a:rPr lang="en-US" dirty="0" smtClean="0"/>
              <a:t>Clinical course of individual LGGs - heterogeneous, with certain lesions tending to behave more aggressively. </a:t>
            </a:r>
          </a:p>
          <a:p>
            <a:endParaRPr lang="en-US" dirty="0"/>
          </a:p>
        </p:txBody>
      </p:sp>
      <p:sp>
        <p:nvSpPr>
          <p:cNvPr id="4" name="TextBox 3"/>
          <p:cNvSpPr txBox="1"/>
          <p:nvPr/>
        </p:nvSpPr>
        <p:spPr>
          <a:xfrm>
            <a:off x="457201" y="5628382"/>
            <a:ext cx="8381999" cy="1077218"/>
          </a:xfrm>
          <a:prstGeom prst="rect">
            <a:avLst/>
          </a:prstGeom>
          <a:noFill/>
        </p:spPr>
        <p:txBody>
          <a:bodyPr wrap="square" rtlCol="0">
            <a:spAutoFit/>
          </a:bodyPr>
          <a:lstStyle/>
          <a:p>
            <a:r>
              <a:rPr lang="en-US" sz="1600" dirty="0" smtClean="0"/>
              <a:t>*1. </a:t>
            </a:r>
            <a:r>
              <a:rPr lang="en-US" sz="1600" dirty="0" err="1" smtClean="0"/>
              <a:t>Johannesen</a:t>
            </a:r>
            <a:r>
              <a:rPr lang="en-US" sz="1600" dirty="0" smtClean="0"/>
              <a:t> TB et al: Progress in long-term survival in adult patients with </a:t>
            </a:r>
            <a:r>
              <a:rPr lang="en-US" sz="1600" dirty="0" err="1" smtClean="0"/>
              <a:t>supratentorial</a:t>
            </a:r>
            <a:r>
              <a:rPr lang="en-US" sz="1600" dirty="0" smtClean="0"/>
              <a:t> low-grade </a:t>
            </a:r>
            <a:r>
              <a:rPr lang="en-US" sz="1600" dirty="0" err="1" smtClean="0"/>
              <a:t>gliomas</a:t>
            </a:r>
            <a:r>
              <a:rPr lang="en-US" sz="1600" dirty="0" smtClean="0"/>
              <a:t>. J </a:t>
            </a:r>
            <a:r>
              <a:rPr lang="en-US" sz="1600" dirty="0" err="1" smtClean="0"/>
              <a:t>Neurosurg</a:t>
            </a:r>
            <a:r>
              <a:rPr lang="en-US" sz="1600" dirty="0" smtClean="0"/>
              <a:t>  2003; 99:854-862.</a:t>
            </a:r>
          </a:p>
          <a:p>
            <a:r>
              <a:rPr lang="en-US" sz="1600" dirty="0" smtClean="0"/>
              <a:t>*2. Leighton C et al: </a:t>
            </a:r>
            <a:r>
              <a:rPr lang="en-US" sz="1600" dirty="0" err="1" smtClean="0"/>
              <a:t>Supratentorial</a:t>
            </a:r>
            <a:r>
              <a:rPr lang="en-US" sz="1600" dirty="0" smtClean="0"/>
              <a:t> low-grade glioma in adults: an analysis of prognostic factors and timing of radiation. J </a:t>
            </a:r>
            <a:r>
              <a:rPr lang="en-US" sz="1600" dirty="0" err="1" smtClean="0"/>
              <a:t>Clin</a:t>
            </a:r>
            <a:r>
              <a:rPr lang="en-US" sz="1600" dirty="0" smtClean="0"/>
              <a:t> </a:t>
            </a:r>
            <a:r>
              <a:rPr lang="en-US" sz="1600" dirty="0" err="1" smtClean="0"/>
              <a:t>Oncol</a:t>
            </a:r>
            <a:r>
              <a:rPr lang="en-US" sz="1600" dirty="0" smtClean="0"/>
              <a:t>  1997; 15:1294-1301. </a:t>
            </a:r>
            <a:endParaRPr lang="en-US" sz="1600" dirty="0"/>
          </a:p>
        </p:txBody>
      </p:sp>
      <p:sp>
        <p:nvSpPr>
          <p:cNvPr id="5" name="Content Placeholder 2"/>
          <p:cNvSpPr txBox="1">
            <a:spLocks/>
          </p:cNvSpPr>
          <p:nvPr/>
        </p:nvSpPr>
        <p:spPr>
          <a:xfrm>
            <a:off x="685800" y="2590800"/>
            <a:ext cx="7467600" cy="3200400"/>
          </a:xfrm>
          <a:prstGeom prst="rect">
            <a:avLst/>
          </a:prstGeom>
        </p:spPr>
        <p:txBody>
          <a:bodyPr vert="horz">
            <a:noAutofit/>
          </a:bodyPr>
          <a:lstStyle/>
          <a:p>
            <a:pPr>
              <a:buFont typeface="Wingdings" pitchFamily="2" charset="2"/>
              <a:buChar char="Ø"/>
            </a:pPr>
            <a:r>
              <a:rPr lang="en-US" b="1" u="sng" dirty="0" smtClean="0"/>
              <a:t>THUS THE CONTROVERSY:</a:t>
            </a:r>
          </a:p>
          <a:p>
            <a:pPr lvl="1"/>
            <a:r>
              <a:rPr lang="en-US" b="1" i="1" dirty="0" smtClean="0"/>
              <a:t>What is the most appropriate strategy for treating patients with LGG. ????</a:t>
            </a:r>
          </a:p>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Char char=""/>
              <a:tabLst/>
              <a:defRPr/>
            </a:pPr>
            <a:r>
              <a:rPr kumimoji="0" lang="en-US" sz="2100" b="0" i="0" u="none" strike="noStrike" kern="1200" cap="none" spc="0" normalizeH="0" baseline="0" noProof="0" dirty="0" smtClean="0">
                <a:ln>
                  <a:noFill/>
                </a:ln>
                <a:solidFill>
                  <a:schemeClr val="tx1"/>
                </a:solidFill>
                <a:effectLst/>
                <a:uLnTx/>
                <a:uFillTx/>
                <a:latin typeface="+mn-lt"/>
                <a:ea typeface="+mn-ea"/>
                <a:cs typeface="+mn-cs"/>
              </a:rPr>
              <a:t>Observation</a:t>
            </a:r>
          </a:p>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Char char=""/>
              <a:tabLst/>
              <a:defRPr/>
            </a:pPr>
            <a:r>
              <a:rPr kumimoji="0" lang="en-US" sz="2100" b="0" i="0" u="none" strike="noStrike" kern="1200" cap="none" spc="0" normalizeH="0" baseline="0" noProof="0" dirty="0" smtClean="0">
                <a:ln>
                  <a:noFill/>
                </a:ln>
                <a:solidFill>
                  <a:schemeClr val="tx1"/>
                </a:solidFill>
                <a:effectLst/>
                <a:uLnTx/>
                <a:uFillTx/>
                <a:latin typeface="+mn-lt"/>
                <a:ea typeface="+mn-ea"/>
                <a:cs typeface="+mn-cs"/>
              </a:rPr>
              <a:t>Surgical intervention</a:t>
            </a:r>
          </a:p>
          <a:p>
            <a:pPr marL="548640" marR="0" lvl="1" indent="-228600" algn="l" defTabSz="914400" rtl="0" eaLnBrk="1" fontAlgn="auto" latinLnBrk="0" hangingPunct="1">
              <a:lnSpc>
                <a:spcPct val="100000"/>
              </a:lnSpc>
              <a:spcBef>
                <a:spcPts val="370"/>
              </a:spcBef>
              <a:spcAft>
                <a:spcPts val="0"/>
              </a:spcAft>
              <a:buClr>
                <a:schemeClr val="accent2"/>
              </a:buClr>
              <a:buSzPct val="85000"/>
              <a:buFont typeface="Wingdings 2"/>
              <a:buChar char=""/>
              <a:tabLst/>
              <a:defRPr/>
            </a:pPr>
            <a:r>
              <a:rPr kumimoji="0" lang="en-US" sz="2100" b="0" i="0" u="none" strike="noStrike" kern="1200" cap="none" spc="0" normalizeH="0" baseline="0" noProof="0" dirty="0" smtClean="0">
                <a:ln>
                  <a:noFill/>
                </a:ln>
                <a:solidFill>
                  <a:schemeClr val="tx1"/>
                </a:solidFill>
                <a:effectLst/>
                <a:uLnTx/>
                <a:uFillTx/>
                <a:latin typeface="+mn-lt"/>
                <a:ea typeface="+mn-ea"/>
                <a:cs typeface="+mn-cs"/>
              </a:rPr>
              <a:t>Biopsy : open / stereotactic</a:t>
            </a:r>
          </a:p>
          <a:p>
            <a:pPr marL="548640" marR="0" lvl="1" indent="-228600" algn="l" defTabSz="914400" rtl="0" eaLnBrk="1" fontAlgn="auto" latinLnBrk="0" hangingPunct="1">
              <a:lnSpc>
                <a:spcPct val="100000"/>
              </a:lnSpc>
              <a:spcBef>
                <a:spcPts val="370"/>
              </a:spcBef>
              <a:spcAft>
                <a:spcPts val="0"/>
              </a:spcAft>
              <a:buClr>
                <a:schemeClr val="accent2"/>
              </a:buClr>
              <a:buSzPct val="85000"/>
              <a:buFont typeface="Wingdings 2"/>
              <a:buChar char=""/>
              <a:tabLst/>
              <a:defRPr/>
            </a:pPr>
            <a:r>
              <a:rPr kumimoji="0" lang="en-US" sz="2100" b="0" i="0" u="none" strike="noStrike" kern="1200" cap="none" spc="0" normalizeH="0" baseline="0" noProof="0" dirty="0" smtClean="0">
                <a:ln>
                  <a:noFill/>
                </a:ln>
                <a:solidFill>
                  <a:schemeClr val="tx1"/>
                </a:solidFill>
                <a:effectLst/>
                <a:uLnTx/>
                <a:uFillTx/>
                <a:latin typeface="+mn-lt"/>
                <a:ea typeface="+mn-ea"/>
                <a:cs typeface="+mn-cs"/>
              </a:rPr>
              <a:t>Tumor resection : Extent</a:t>
            </a:r>
          </a:p>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Char char=""/>
              <a:tabLst/>
              <a:defRPr/>
            </a:pPr>
            <a:r>
              <a:rPr kumimoji="0" lang="en-US" sz="2100" b="0" i="0" u="none" strike="noStrike" kern="1200" cap="none" spc="0" normalizeH="0" baseline="0" noProof="0" dirty="0" smtClean="0">
                <a:ln>
                  <a:noFill/>
                </a:ln>
                <a:solidFill>
                  <a:schemeClr val="tx1"/>
                </a:solidFill>
                <a:effectLst/>
                <a:uLnTx/>
                <a:uFillTx/>
                <a:latin typeface="+mn-lt"/>
                <a:ea typeface="+mn-ea"/>
                <a:cs typeface="+mn-cs"/>
              </a:rPr>
              <a:t>Radiotherapy</a:t>
            </a:r>
          </a:p>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Char char=""/>
              <a:tabLst/>
              <a:defRPr/>
            </a:pPr>
            <a:r>
              <a:rPr kumimoji="0" lang="en-US" sz="2100" b="0" i="0" u="none" strike="noStrike" kern="1200" cap="none" spc="0" normalizeH="0" baseline="0" noProof="0" dirty="0" smtClean="0">
                <a:ln>
                  <a:noFill/>
                </a:ln>
                <a:solidFill>
                  <a:schemeClr val="tx1"/>
                </a:solidFill>
                <a:effectLst/>
                <a:uLnTx/>
                <a:uFillTx/>
                <a:latin typeface="+mn-lt"/>
                <a:ea typeface="+mn-ea"/>
                <a:cs typeface="+mn-cs"/>
              </a:rPr>
              <a:t>Chemotherapy</a:t>
            </a:r>
            <a:endParaRPr kumimoji="0" lang="en-US" sz="21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3050"/>
            <a:ext cx="8991600" cy="1022350"/>
          </a:xfrm>
        </p:spPr>
        <p:txBody>
          <a:bodyPr>
            <a:normAutofit fontScale="90000"/>
          </a:bodyPr>
          <a:lstStyle/>
          <a:p>
            <a:pPr algn="ctr"/>
            <a:r>
              <a:rPr lang="en-US" b="1" dirty="0" smtClean="0"/>
              <a:t>Prognostic factors : assigning LGG patients to low- and high-risk subgroups</a:t>
            </a:r>
            <a:endParaRPr lang="en-US" b="1" dirty="0"/>
          </a:p>
        </p:txBody>
      </p:sp>
      <p:sp>
        <p:nvSpPr>
          <p:cNvPr id="5" name="Text Placeholder 4"/>
          <p:cNvSpPr>
            <a:spLocks noGrp="1"/>
          </p:cNvSpPr>
          <p:nvPr>
            <p:ph type="body" idx="1"/>
          </p:nvPr>
        </p:nvSpPr>
        <p:spPr>
          <a:xfrm>
            <a:off x="381000" y="1219200"/>
            <a:ext cx="4267200" cy="533400"/>
          </a:xfrm>
        </p:spPr>
        <p:txBody>
          <a:bodyPr/>
          <a:lstStyle/>
          <a:p>
            <a:pPr algn="ctr"/>
            <a:r>
              <a:rPr lang="en-US" dirty="0" smtClean="0"/>
              <a:t>Improved  survival outcomes </a:t>
            </a:r>
            <a:endParaRPr lang="en-US" dirty="0"/>
          </a:p>
        </p:txBody>
      </p:sp>
      <p:sp>
        <p:nvSpPr>
          <p:cNvPr id="7" name="Text Placeholder 6"/>
          <p:cNvSpPr>
            <a:spLocks noGrp="1"/>
          </p:cNvSpPr>
          <p:nvPr>
            <p:ph type="body" sz="half" idx="3"/>
          </p:nvPr>
        </p:nvSpPr>
        <p:spPr>
          <a:xfrm>
            <a:off x="4953000" y="1219200"/>
            <a:ext cx="3733800" cy="533400"/>
          </a:xfrm>
        </p:spPr>
        <p:txBody>
          <a:bodyPr/>
          <a:lstStyle/>
          <a:p>
            <a:pPr algn="ctr"/>
            <a:r>
              <a:rPr lang="en-US" dirty="0" smtClean="0"/>
              <a:t>Poor survival outcomes </a:t>
            </a:r>
          </a:p>
        </p:txBody>
      </p:sp>
      <p:sp>
        <p:nvSpPr>
          <p:cNvPr id="6" name="Content Placeholder 5"/>
          <p:cNvSpPr>
            <a:spLocks noGrp="1"/>
          </p:cNvSpPr>
          <p:nvPr>
            <p:ph sz="half" idx="2"/>
          </p:nvPr>
        </p:nvSpPr>
        <p:spPr>
          <a:xfrm>
            <a:off x="685800" y="1828800"/>
            <a:ext cx="3962400" cy="3505200"/>
          </a:xfrm>
        </p:spPr>
        <p:txBody>
          <a:bodyPr>
            <a:normAutofit fontScale="85000" lnSpcReduction="20000"/>
          </a:bodyPr>
          <a:lstStyle/>
          <a:p>
            <a:r>
              <a:rPr lang="en-US" dirty="0" smtClean="0"/>
              <a:t>Age &lt;40 years at diagnosis</a:t>
            </a:r>
          </a:p>
          <a:p>
            <a:r>
              <a:rPr lang="en-US" dirty="0" smtClean="0"/>
              <a:t>Seizures at diagnosis</a:t>
            </a:r>
          </a:p>
          <a:p>
            <a:r>
              <a:rPr lang="en-US" dirty="0" smtClean="0"/>
              <a:t>Absence of additional neurological deficits at </a:t>
            </a:r>
            <a:r>
              <a:rPr lang="en-US" dirty="0" err="1" smtClean="0"/>
              <a:t>diagmosis</a:t>
            </a:r>
            <a:endParaRPr lang="en-US" dirty="0" smtClean="0"/>
          </a:p>
          <a:p>
            <a:r>
              <a:rPr lang="en-US" dirty="0" smtClean="0"/>
              <a:t>KPS score </a:t>
            </a:r>
            <a:r>
              <a:rPr lang="en-US" dirty="0" smtClean="0">
                <a:latin typeface="Calibri"/>
              </a:rPr>
              <a:t>≥ </a:t>
            </a:r>
            <a:r>
              <a:rPr lang="en-US" dirty="0" smtClean="0"/>
              <a:t>70 </a:t>
            </a:r>
          </a:p>
          <a:p>
            <a:r>
              <a:rPr lang="en-US" dirty="0" smtClean="0"/>
              <a:t>MMSE score &gt; 26/30.</a:t>
            </a:r>
          </a:p>
          <a:p>
            <a:r>
              <a:rPr lang="en-US" dirty="0" smtClean="0"/>
              <a:t>MIB-1 index &lt; 8% </a:t>
            </a:r>
          </a:p>
          <a:p>
            <a:r>
              <a:rPr lang="en-US" b="1" i="1" dirty="0" smtClean="0">
                <a:solidFill>
                  <a:srgbClr val="00B050"/>
                </a:solidFill>
              </a:rPr>
              <a:t>Histology either low-grade ODG  or </a:t>
            </a:r>
            <a:r>
              <a:rPr lang="en-US" b="1" i="1" dirty="0" err="1" smtClean="0">
                <a:solidFill>
                  <a:srgbClr val="00B050"/>
                </a:solidFill>
              </a:rPr>
              <a:t>oligoastrocytoma</a:t>
            </a:r>
            <a:r>
              <a:rPr lang="en-US" b="1" i="1" dirty="0" smtClean="0">
                <a:solidFill>
                  <a:srgbClr val="00B050"/>
                </a:solidFill>
              </a:rPr>
              <a:t> </a:t>
            </a:r>
            <a:r>
              <a:rPr lang="en-US" dirty="0" smtClean="0"/>
              <a:t>(esp. chromosome 1p deletions)</a:t>
            </a:r>
            <a:endParaRPr lang="en-US" dirty="0"/>
          </a:p>
        </p:txBody>
      </p:sp>
      <p:sp>
        <p:nvSpPr>
          <p:cNvPr id="8" name="Content Placeholder 7"/>
          <p:cNvSpPr>
            <a:spLocks noGrp="1"/>
          </p:cNvSpPr>
          <p:nvPr>
            <p:ph sz="half" idx="4"/>
          </p:nvPr>
        </p:nvSpPr>
        <p:spPr>
          <a:xfrm>
            <a:off x="4953000" y="1752600"/>
            <a:ext cx="3733800" cy="3886200"/>
          </a:xfrm>
        </p:spPr>
        <p:txBody>
          <a:bodyPr/>
          <a:lstStyle/>
          <a:p>
            <a:r>
              <a:rPr lang="en-US" dirty="0" smtClean="0"/>
              <a:t>Max tm diameter &gt;5 to 6 cm </a:t>
            </a:r>
          </a:p>
          <a:p>
            <a:r>
              <a:rPr lang="en-US" dirty="0" smtClean="0"/>
              <a:t>Presence of contrast enhancement.</a:t>
            </a:r>
            <a:endParaRPr lang="en-US" dirty="0"/>
          </a:p>
        </p:txBody>
      </p:sp>
      <p:sp>
        <p:nvSpPr>
          <p:cNvPr id="9" name="TextBox 8"/>
          <p:cNvSpPr txBox="1"/>
          <p:nvPr/>
        </p:nvSpPr>
        <p:spPr>
          <a:xfrm>
            <a:off x="228600" y="5562600"/>
            <a:ext cx="8686800" cy="1477328"/>
          </a:xfrm>
          <a:prstGeom prst="rect">
            <a:avLst/>
          </a:prstGeom>
          <a:noFill/>
        </p:spPr>
        <p:txBody>
          <a:bodyPr wrap="square" rtlCol="0">
            <a:spAutoFit/>
          </a:bodyPr>
          <a:lstStyle/>
          <a:p>
            <a:pPr algn="ctr"/>
            <a:r>
              <a:rPr lang="en-US" dirty="0" smtClean="0"/>
              <a:t>Shaw E, et al: Prospective randomized trial of low- versus high-dose radiation therapy in adults with </a:t>
            </a:r>
            <a:r>
              <a:rPr lang="en-US" dirty="0" err="1" smtClean="0"/>
              <a:t>supratentorial</a:t>
            </a:r>
            <a:r>
              <a:rPr lang="en-US" dirty="0" smtClean="0"/>
              <a:t> low-grade glioma: initial report of a North Central Cancer Treatment Group/Radiation Therapy Oncology Group/Eastern Cooperative Oncology Group study. </a:t>
            </a:r>
          </a:p>
          <a:p>
            <a:pPr algn="ctr"/>
            <a:r>
              <a:rPr lang="en-US" b="1" dirty="0" smtClean="0"/>
              <a:t>J </a:t>
            </a:r>
            <a:r>
              <a:rPr lang="en-US" b="1" dirty="0" err="1" smtClean="0"/>
              <a:t>Clin</a:t>
            </a:r>
            <a:r>
              <a:rPr lang="en-US" b="1" dirty="0" smtClean="0"/>
              <a:t> </a:t>
            </a:r>
            <a:r>
              <a:rPr lang="en-US" b="1" dirty="0" err="1" smtClean="0"/>
              <a:t>Oncol</a:t>
            </a:r>
            <a:r>
              <a:rPr lang="en-US" b="1" dirty="0" smtClean="0"/>
              <a:t>  2002; 20:2267-2276.</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715962"/>
          </a:xfrm>
        </p:spPr>
        <p:txBody>
          <a:bodyPr>
            <a:normAutofit fontScale="90000"/>
          </a:bodyPr>
          <a:lstStyle/>
          <a:p>
            <a:pPr algn="ctr"/>
            <a:r>
              <a:rPr lang="en-US" dirty="0" smtClean="0">
                <a:solidFill>
                  <a:srgbClr val="C00000"/>
                </a:solidFill>
              </a:rPr>
              <a:t>LGG : DEDIFFERENTIATION</a:t>
            </a:r>
            <a:endParaRPr lang="en-US" dirty="0">
              <a:solidFill>
                <a:srgbClr val="C00000"/>
              </a:solidFill>
            </a:endParaRPr>
          </a:p>
        </p:txBody>
      </p:sp>
      <p:sp>
        <p:nvSpPr>
          <p:cNvPr id="3" name="Content Placeholder 2"/>
          <p:cNvSpPr>
            <a:spLocks noGrp="1"/>
          </p:cNvSpPr>
          <p:nvPr>
            <p:ph sz="quarter" idx="1"/>
          </p:nvPr>
        </p:nvSpPr>
        <p:spPr>
          <a:xfrm>
            <a:off x="381000" y="1371600"/>
            <a:ext cx="8534400" cy="4572000"/>
          </a:xfrm>
        </p:spPr>
        <p:txBody>
          <a:bodyPr>
            <a:noAutofit/>
          </a:bodyPr>
          <a:lstStyle/>
          <a:p>
            <a:r>
              <a:rPr lang="en-US" sz="2400" dirty="0" smtClean="0"/>
              <a:t>Also known as malignant transformation : well-described phenomenon. </a:t>
            </a:r>
          </a:p>
          <a:p>
            <a:r>
              <a:rPr lang="en-US" sz="2400" dirty="0" smtClean="0"/>
              <a:t>13% to 86% of tumors initially dx LG were observed to recur at a higher histological grade.</a:t>
            </a:r>
          </a:p>
          <a:p>
            <a:r>
              <a:rPr lang="en-US" sz="2400" dirty="0" smtClean="0"/>
              <a:t>Time to malignant differentiation variable- (range 28 to 60 </a:t>
            </a:r>
            <a:r>
              <a:rPr lang="en-US" sz="2400" dirty="0" err="1" smtClean="0"/>
              <a:t>mths</a:t>
            </a:r>
            <a:r>
              <a:rPr lang="en-US" sz="2400" dirty="0" smtClean="0"/>
              <a:t>).</a:t>
            </a:r>
          </a:p>
          <a:p>
            <a:r>
              <a:rPr lang="en-US" sz="2400" dirty="0" smtClean="0"/>
              <a:t>Factors resulting in the transformation: unclear, and the effect of treatment on this malignant transformation remains controversial. </a:t>
            </a:r>
          </a:p>
          <a:p>
            <a:pPr lvl="1"/>
            <a:endParaRPr lang="en-US" sz="1800" dirty="0" smtClean="0">
              <a:solidFill>
                <a:srgbClr val="FF0000"/>
              </a:solidFill>
            </a:endParaRPr>
          </a:p>
        </p:txBody>
      </p:sp>
      <p:sp>
        <p:nvSpPr>
          <p:cNvPr id="5" name="TextBox 4"/>
          <p:cNvSpPr txBox="1"/>
          <p:nvPr/>
        </p:nvSpPr>
        <p:spPr>
          <a:xfrm>
            <a:off x="228600" y="5105400"/>
            <a:ext cx="8686800" cy="1477328"/>
          </a:xfrm>
          <a:prstGeom prst="rect">
            <a:avLst/>
          </a:prstGeom>
          <a:noFill/>
        </p:spPr>
        <p:txBody>
          <a:bodyPr wrap="square" rtlCol="0">
            <a:spAutoFit/>
          </a:bodyPr>
          <a:lstStyle/>
          <a:p>
            <a:pPr lvl="1" algn="just"/>
            <a:r>
              <a:rPr lang="en-US" dirty="0" smtClean="0">
                <a:solidFill>
                  <a:srgbClr val="7030A0"/>
                </a:solidFill>
              </a:rPr>
              <a:t>Berger MS et al: The effect of extent of resection on recurrence in patients with low grade cerebral hemisphere </a:t>
            </a:r>
            <a:r>
              <a:rPr lang="en-US" dirty="0" err="1" smtClean="0">
                <a:solidFill>
                  <a:srgbClr val="7030A0"/>
                </a:solidFill>
              </a:rPr>
              <a:t>gliomas</a:t>
            </a:r>
            <a:r>
              <a:rPr lang="en-US" dirty="0" smtClean="0">
                <a:solidFill>
                  <a:srgbClr val="7030A0"/>
                </a:solidFill>
              </a:rPr>
              <a:t>. Cancer  1994; 74:1784-1791.</a:t>
            </a:r>
          </a:p>
          <a:p>
            <a:pPr lvl="1" algn="just"/>
            <a:r>
              <a:rPr lang="en-US" dirty="0" err="1" smtClean="0">
                <a:solidFill>
                  <a:srgbClr val="7030A0"/>
                </a:solidFill>
              </a:rPr>
              <a:t>Vertosick</a:t>
            </a:r>
            <a:r>
              <a:rPr lang="en-US" dirty="0" smtClean="0">
                <a:solidFill>
                  <a:srgbClr val="7030A0"/>
                </a:solidFill>
              </a:rPr>
              <a:t> </a:t>
            </a:r>
            <a:r>
              <a:rPr lang="en-US" dirty="0" err="1" smtClean="0">
                <a:solidFill>
                  <a:srgbClr val="7030A0"/>
                </a:solidFill>
              </a:rPr>
              <a:t>Jr</a:t>
            </a:r>
            <a:r>
              <a:rPr lang="en-US" dirty="0" smtClean="0">
                <a:solidFill>
                  <a:srgbClr val="7030A0"/>
                </a:solidFill>
              </a:rPr>
              <a:t> FT et al: Survival of patients with well-differentiated </a:t>
            </a:r>
            <a:r>
              <a:rPr lang="en-US" dirty="0" err="1" smtClean="0">
                <a:solidFill>
                  <a:srgbClr val="7030A0"/>
                </a:solidFill>
              </a:rPr>
              <a:t>astrocytomas</a:t>
            </a:r>
            <a:r>
              <a:rPr lang="en-US" dirty="0" smtClean="0">
                <a:solidFill>
                  <a:srgbClr val="7030A0"/>
                </a:solidFill>
              </a:rPr>
              <a:t> diagnosed in the era of computed tomography. Neurosurgery  1991; 28:496-501.</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715962"/>
          </a:xfrm>
        </p:spPr>
        <p:txBody>
          <a:bodyPr>
            <a:normAutofit fontScale="90000"/>
          </a:bodyPr>
          <a:lstStyle/>
          <a:p>
            <a:pPr algn="ctr"/>
            <a:r>
              <a:rPr lang="en-US" dirty="0" smtClean="0"/>
              <a:t>LGG : OBSERVATION</a:t>
            </a:r>
            <a:endParaRPr lang="en-US" dirty="0"/>
          </a:p>
        </p:txBody>
      </p:sp>
      <p:sp>
        <p:nvSpPr>
          <p:cNvPr id="3" name="Content Placeholder 2"/>
          <p:cNvSpPr>
            <a:spLocks noGrp="1"/>
          </p:cNvSpPr>
          <p:nvPr>
            <p:ph sz="quarter" idx="1"/>
          </p:nvPr>
        </p:nvSpPr>
        <p:spPr>
          <a:xfrm>
            <a:off x="609600" y="914400"/>
            <a:ext cx="8153400" cy="5257800"/>
          </a:xfrm>
        </p:spPr>
        <p:txBody>
          <a:bodyPr>
            <a:noAutofit/>
          </a:bodyPr>
          <a:lstStyle/>
          <a:p>
            <a:r>
              <a:rPr lang="en-US" sz="2400" dirty="0" smtClean="0"/>
              <a:t>Uncommon for a patient with the clinical presentation and imaging characteristics of an LGG to be followed up with regular imaging unless a histological diagnosis is obtained at first presentation. </a:t>
            </a:r>
          </a:p>
          <a:p>
            <a:r>
              <a:rPr lang="en-US" sz="2400" dirty="0" smtClean="0"/>
              <a:t>Some still advocate this extremely conservative approach – esp. deep-seated lesions or lesions located in eloquent cortex </a:t>
            </a:r>
          </a:p>
          <a:p>
            <a:r>
              <a:rPr lang="en-US" sz="2400" dirty="0" smtClean="0"/>
              <a:t>Advantage</a:t>
            </a:r>
          </a:p>
          <a:p>
            <a:pPr lvl="1"/>
            <a:r>
              <a:rPr lang="en-US" sz="2000" dirty="0" smtClean="0"/>
              <a:t>Defers treatment-related risk </a:t>
            </a:r>
          </a:p>
          <a:p>
            <a:pPr lvl="1"/>
            <a:r>
              <a:rPr lang="en-US" sz="2000" dirty="0" smtClean="0"/>
              <a:t>Defers treatment-related costs for patients who remain asymptomatic</a:t>
            </a:r>
          </a:p>
          <a:p>
            <a:r>
              <a:rPr lang="en-US" sz="2400" dirty="0" smtClean="0"/>
              <a:t>Disadvantage</a:t>
            </a:r>
          </a:p>
          <a:p>
            <a:pPr lvl="1"/>
            <a:r>
              <a:rPr lang="en-US" sz="2000" dirty="0" smtClean="0"/>
              <a:t>Increase the risk for tumor progression</a:t>
            </a:r>
          </a:p>
          <a:p>
            <a:pPr lvl="1"/>
            <a:r>
              <a:rPr lang="en-US" sz="2000" dirty="0" smtClean="0"/>
              <a:t>development of new neurological deficits or intractable seizures, </a:t>
            </a:r>
          </a:p>
          <a:p>
            <a:pPr lvl="1"/>
            <a:r>
              <a:rPr lang="en-US" sz="2000" dirty="0" smtClean="0"/>
              <a:t>Increases risk for malignant dedifferentiation of the lesion. </a:t>
            </a:r>
          </a:p>
          <a:p>
            <a:pPr lvl="1"/>
            <a:r>
              <a:rPr lang="en-US" sz="2000" dirty="0" smtClean="0"/>
              <a:t>Initial presumptive diagnosis may be incorrect.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1446</TotalTime>
  <Words>5961</Words>
  <Application>Microsoft Macintosh PowerPoint</Application>
  <PresentationFormat>On-screen Show (4:3)</PresentationFormat>
  <Paragraphs>589</Paragraphs>
  <Slides>51</Slides>
  <Notes>2</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Equity</vt:lpstr>
      <vt:lpstr>EXTENT OF RESECTION IN TREATMENT OF GLIOMAS WHAT IS THE EVIDENCE ??</vt:lpstr>
      <vt:lpstr>EXTENT OF RESECTION OF GLIOMAS : THE DEBATE</vt:lpstr>
      <vt:lpstr>Hart MG, Grant R, Metcalfe SE .  Cochrane Database of Systematic Reviews.  Review content assessed as up-to-date: 4 January 2007.  John Wiley &amp; Sons, Ltd.</vt:lpstr>
      <vt:lpstr>Martin A. Proescholdt, Christine Macher, Chris Woertgen, Alexander Brawanski.  Level of evidence in the literature concerning brain tumor resection.  Clinical Neurology and Neurosurgery. 2005; 107, 95-98.</vt:lpstr>
      <vt:lpstr>LOW GRADE GLIOMAS</vt:lpstr>
      <vt:lpstr>LGG : THE CONTROVERSY</vt:lpstr>
      <vt:lpstr>Prognostic factors : assigning LGG patients to low- and high-risk subgroups</vt:lpstr>
      <vt:lpstr>LGG : DEDIFFERENTIATION</vt:lpstr>
      <vt:lpstr>LGG : OBSERVATION</vt:lpstr>
      <vt:lpstr>Recht LD et al.  Suspected low-grade glioma:  is deferring treatment safe?.  Ann Neurol  1992; 31:431-436.</vt:lpstr>
      <vt:lpstr>van Veelen ML et al: Supratentorial low grade astrocytoma: prognostic factors, dedifferentiation, and the issue of  early versus late surgery.  J Neurol Neurosurg Psychiatry  1998; 64:581-587.</vt:lpstr>
      <vt:lpstr>LGG : OBSERVATION</vt:lpstr>
      <vt:lpstr>SURGICAL INTERVENTION</vt:lpstr>
      <vt:lpstr>LGG : Biopsy</vt:lpstr>
      <vt:lpstr>LGG : Biopsy</vt:lpstr>
      <vt:lpstr>Barker et al. (UCSF), Cancer 1997</vt:lpstr>
      <vt:lpstr>Providing a diagnosis? Bx/ resection</vt:lpstr>
      <vt:lpstr>Providing a diagnosis ? Bx v/s resection</vt:lpstr>
      <vt:lpstr>LGG: Surgical Resection</vt:lpstr>
      <vt:lpstr>PowerPoint Presentation</vt:lpstr>
      <vt:lpstr>LGG: Surgical Resection</vt:lpstr>
      <vt:lpstr>LGG: Surgical Resection</vt:lpstr>
      <vt:lpstr>LGG: Surgical Resection</vt:lpstr>
      <vt:lpstr>Smith JS et al: Role of extent of resection in the long-term outcome of low-grade hemispheric gliomas.  Depart of N Surgery, Brain Tumor Research Center, University of California, San Francisco, CA. J Clin Oncol  2008; 26:1338-1345.</vt:lpstr>
      <vt:lpstr>Smith JS et al: Role of extent of resection in the long-term outcome of low-grade hemispheric gliomas.  J Clin Oncol  2008; 26:1338-1345.</vt:lpstr>
      <vt:lpstr>Evidence in literature</vt:lpstr>
      <vt:lpstr>PowerPoint Presentation</vt:lpstr>
      <vt:lpstr>PowerPoint Presentation</vt:lpstr>
      <vt:lpstr>PowerPoint Presentation</vt:lpstr>
      <vt:lpstr>LGG : CONCLUSIONS</vt:lpstr>
      <vt:lpstr>Malignant Astrocytomas</vt:lpstr>
      <vt:lpstr>Malignant Astrocytomas</vt:lpstr>
      <vt:lpstr>MALIGNANT GLIOMAS:PROBLEM OF INVASION</vt:lpstr>
      <vt:lpstr>SURGERY FOR MALIGNANT GLIOMAS</vt:lpstr>
      <vt:lpstr>SURGERY FOR MALIGNANT GLIOMAS</vt:lpstr>
      <vt:lpstr>HGG : EXTENT OF RESECTION (EOR)</vt:lpstr>
      <vt:lpstr>Influence of Extent of Resection of HGG on Clinical Outcomes </vt:lpstr>
      <vt:lpstr>Systematic reviews of the literature</vt:lpstr>
      <vt:lpstr>Lacroix M et al: JNS  2001; 95:190-198. </vt:lpstr>
      <vt:lpstr>McGirt MJ, et al: Independent association of extent of resection with survival in pts with malignant astrocytoma.  JNS  2009; 110:156-162.</vt:lpstr>
      <vt:lpstr>PowerPoint Presentation</vt:lpstr>
      <vt:lpstr>PowerPoint Presentation</vt:lpstr>
      <vt:lpstr>Variables a/w overall survival after 10 resection of GBM</vt:lpstr>
      <vt:lpstr>Variables a/w overall survival after revision resection of GBM</vt:lpstr>
      <vt:lpstr>Benefits of extensive resection</vt:lpstr>
      <vt:lpstr>Barker et al. Neurosurgery 49:1288, 2001 Is response to postoperative adjuvant radiation in newly-diagnosed glioblastoma improved by prior resection? </vt:lpstr>
      <vt:lpstr>McGirt MJ et al. Gliadel (BCNU) wafer plus concomitant temozolomide therapy after primary resection of GBM  J Neurosurg  2009; 110:583-588.</vt:lpstr>
      <vt:lpstr>Conclusions : HGG</vt:lpstr>
      <vt:lpstr>Conclusions : HGG</vt:lpstr>
      <vt:lpstr>?</vt:lpstr>
      <vt:lpstr>THANK YOU</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EXTENT OF RESECTION IN TREATMENT OF GLIOMAS  ?? WHAT IS THE EVIDENCE ??</dc:title>
  <dc:creator>chhavi</dc:creator>
  <cp:lastModifiedBy>apple</cp:lastModifiedBy>
  <cp:revision>295</cp:revision>
  <dcterms:created xsi:type="dcterms:W3CDTF">2012-01-22T02:25:57Z</dcterms:created>
  <dcterms:modified xsi:type="dcterms:W3CDTF">2013-12-19T05:27:06Z</dcterms:modified>
</cp:coreProperties>
</file>